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91" r:id="rId2"/>
    <p:sldId id="256" r:id="rId3"/>
    <p:sldId id="257" r:id="rId4"/>
    <p:sldId id="259" r:id="rId5"/>
    <p:sldId id="260"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248"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79453C-B0E2-488C-9920-CD16F4610DA5}" type="datetimeFigureOut">
              <a:rPr lang="en-GB" smtClean="0"/>
              <a:t>05/11/19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7FB652-1D0F-496A-84F2-C95EBECCCEAE}" type="slidenum">
              <a:rPr lang="en-GB" smtClean="0"/>
              <a:t>‹#›</a:t>
            </a:fld>
            <a:endParaRPr lang="en-GB"/>
          </a:p>
        </p:txBody>
      </p:sp>
    </p:spTree>
    <p:extLst>
      <p:ext uri="{BB962C8B-B14F-4D97-AF65-F5344CB8AC3E}">
        <p14:creationId xmlns:p14="http://schemas.microsoft.com/office/powerpoint/2010/main" val="51251606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094896-8BEC-4801-8D65-C990422E3929}" type="datetimeFigureOut">
              <a:rPr lang="en-GB" smtClean="0"/>
              <a:t>05/11/19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AB51B4-5716-43B4-BCCE-703673F9BF06}" type="slidenum">
              <a:rPr lang="en-GB" smtClean="0"/>
              <a:t>‹#›</a:t>
            </a:fld>
            <a:endParaRPr lang="en-GB"/>
          </a:p>
        </p:txBody>
      </p:sp>
    </p:spTree>
    <p:extLst>
      <p:ext uri="{BB962C8B-B14F-4D97-AF65-F5344CB8AC3E}">
        <p14:creationId xmlns:p14="http://schemas.microsoft.com/office/powerpoint/2010/main" val="187983475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4ABE3A-C59B-434B-9DD8-BAE5A0BCC29C}"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1701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24D91-2BD5-4719-9EC7-C3C47BDD8717}"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22905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E0EED-D3A8-4C9E-95A2-8D02B35A61B2}"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34526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62ABF0-154F-4388-9F85-01931E79B7FB}"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51538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B31408-BB55-44D9-A4EB-14E3039891ED}"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77433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102694-AC36-458D-8E83-043CA232712C}"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37051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9533CB-C4A2-4B34-8AD5-059B14F00ECC}" type="datetime1">
              <a:rPr lang="en-GB" smtClean="0"/>
              <a:t>05/11/19</a:t>
            </a:fld>
            <a:endParaRPr lang="en-GB"/>
          </a:p>
        </p:txBody>
      </p:sp>
      <p:sp>
        <p:nvSpPr>
          <p:cNvPr id="8" name="Footer Placeholder 7"/>
          <p:cNvSpPr>
            <a:spLocks noGrp="1"/>
          </p:cNvSpPr>
          <p:nvPr>
            <p:ph type="ftr" sz="quarter" idx="11"/>
          </p:nvPr>
        </p:nvSpPr>
        <p:spPr/>
        <p:txBody>
          <a:bodyPr/>
          <a:lstStyle/>
          <a:p>
            <a:r>
              <a:rPr lang="en-GB" smtClean="0"/>
              <a:t>© Leadership Edge  leadershipedge.org.uk  info@leadershipedge.org.uk</a:t>
            </a:r>
            <a:endParaRPr lang="en-GB"/>
          </a:p>
        </p:txBody>
      </p:sp>
      <p:sp>
        <p:nvSpPr>
          <p:cNvPr id="9" name="Slide Number Placeholder 8"/>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4314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DF2B43D-957F-45B3-8E7C-73F669996E66}" type="datetime1">
              <a:rPr lang="en-GB" smtClean="0"/>
              <a:t>05/11/19</a:t>
            </a:fld>
            <a:endParaRPr lang="en-GB"/>
          </a:p>
        </p:txBody>
      </p:sp>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sp>
        <p:nvSpPr>
          <p:cNvPr id="5" name="Slide Number Placeholder 4"/>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94503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32B95-9D44-4B14-9E43-AB587D432CE5}" type="datetime1">
              <a:rPr lang="en-GB" smtClean="0"/>
              <a:t>05/11/19</a:t>
            </a:fld>
            <a:endParaRPr lang="en-GB"/>
          </a:p>
        </p:txBody>
      </p:sp>
      <p:sp>
        <p:nvSpPr>
          <p:cNvPr id="3" name="Footer Placeholder 2"/>
          <p:cNvSpPr>
            <a:spLocks noGrp="1"/>
          </p:cNvSpPr>
          <p:nvPr>
            <p:ph type="ftr" sz="quarter" idx="11"/>
          </p:nvPr>
        </p:nvSpPr>
        <p:spPr/>
        <p:txBody>
          <a:bodyPr/>
          <a:lstStyle/>
          <a:p>
            <a:r>
              <a:rPr lang="en-GB" smtClean="0"/>
              <a:t>© Leadership Edge  leadershipedge.org.uk  info@leadershipedge.org.uk</a:t>
            </a:r>
            <a:endParaRPr lang="en-GB"/>
          </a:p>
        </p:txBody>
      </p:sp>
      <p:sp>
        <p:nvSpPr>
          <p:cNvPr id="4" name="Slide Number Placeholder 3"/>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66216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AFA1C-246A-408A-91C8-B9E45BE8D3B6}"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83102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0A500A-8B01-4CF8-A860-BAAFEB10C4B2}"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2593877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AF73-D142-4B37-8117-D1E1A37C7867}" type="datetime1">
              <a:rPr lang="en-GB" smtClean="0"/>
              <a:t>05/11/19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Leadership Edge  leadershipedge.org.uk  info@leadershipedge.org.uk</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26811-8C70-4DCD-8046-AD25923F5020}" type="slidenum">
              <a:rPr lang="en-GB" smtClean="0"/>
              <a:t>‹#›</a:t>
            </a:fld>
            <a:endParaRPr lang="en-GB"/>
          </a:p>
        </p:txBody>
      </p:sp>
    </p:spTree>
    <p:extLst>
      <p:ext uri="{BB962C8B-B14F-4D97-AF65-F5344CB8AC3E}">
        <p14:creationId xmlns:p14="http://schemas.microsoft.com/office/powerpoint/2010/main" val="333910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1731" y="1645054"/>
            <a:ext cx="9144000" cy="1316557"/>
          </a:xfrm>
        </p:spPr>
        <p:txBody>
          <a:bodyPr/>
          <a:lstStyle/>
          <a:p>
            <a:r>
              <a:rPr lang="en-US" dirty="0" smtClean="0"/>
              <a:t>Imperfect Leadership</a:t>
            </a:r>
            <a:endParaRPr lang="en-US" dirty="0"/>
          </a:p>
        </p:txBody>
      </p:sp>
      <p:sp>
        <p:nvSpPr>
          <p:cNvPr id="3" name="Subtitle 2"/>
          <p:cNvSpPr>
            <a:spLocks noGrp="1"/>
          </p:cNvSpPr>
          <p:nvPr>
            <p:ph type="subTitle" idx="1"/>
          </p:nvPr>
        </p:nvSpPr>
        <p:spPr/>
        <p:txBody>
          <a:bodyPr>
            <a:normAutofit/>
          </a:bodyPr>
          <a:lstStyle/>
          <a:p>
            <a:r>
              <a:rPr lang="en-US" sz="4400" dirty="0" smtClean="0"/>
              <a:t>Steve </a:t>
            </a:r>
            <a:r>
              <a:rPr lang="en-US" sz="4400" dirty="0" err="1" smtClean="0"/>
              <a:t>Munby</a:t>
            </a:r>
            <a:endParaRPr lang="en-US" sz="4400" dirty="0"/>
          </a:p>
        </p:txBody>
      </p:sp>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spTree>
    <p:extLst>
      <p:ext uri="{BB962C8B-B14F-4D97-AF65-F5344CB8AC3E}">
        <p14:creationId xmlns:p14="http://schemas.microsoft.com/office/powerpoint/2010/main" val="4222705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Indomitable and compassionate leadership</a:t>
            </a:r>
            <a:endParaRPr lang="en-US"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Encouragingly I have been to far more schools where they seem to have the great skill of getting the ethos and culture just right. There is focus and commitment right across the </a:t>
            </a:r>
            <a:r>
              <a:rPr lang="en-US" dirty="0" err="1" smtClean="0"/>
              <a:t>organisation</a:t>
            </a:r>
            <a:r>
              <a:rPr lang="en-US" dirty="0" smtClean="0"/>
              <a:t> so students know there is no hiding place for second best or laziness, but this is combined with </a:t>
            </a:r>
            <a:r>
              <a:rPr lang="en-US" dirty="0" err="1" smtClean="0"/>
              <a:t>humour</a:t>
            </a:r>
            <a:r>
              <a:rPr lang="en-US" dirty="0" smtClean="0"/>
              <a:t>, compassion and warmth, they feel valued and cared for, even when they are pushed hard or are receiving tough messages about the quality of their work. </a:t>
            </a:r>
          </a:p>
          <a:p>
            <a:pPr marL="0" indent="0">
              <a:buNone/>
            </a:pPr>
            <a:r>
              <a:rPr lang="en-US" dirty="0" smtClean="0"/>
              <a:t>It works for staff too. The best leaders know the secret of success is an insistence on high expectations combined with a focus on relationships, relationships, relationships. </a:t>
            </a:r>
          </a:p>
          <a:p>
            <a:pPr marL="0" indent="0">
              <a:buNone/>
            </a:pPr>
            <a:r>
              <a:rPr lang="en-US" dirty="0" smtClean="0"/>
              <a:t>The best leaders are a mix of these tough and tender characteristics.”</a:t>
            </a:r>
          </a:p>
          <a:p>
            <a:pPr marL="0" indent="0">
              <a:buNone/>
            </a:pPr>
            <a:r>
              <a:rPr lang="en-US" dirty="0" smtClean="0">
                <a:solidFill>
                  <a:schemeClr val="bg1">
                    <a:lumMod val="65000"/>
                  </a:schemeClr>
                </a:solidFill>
              </a:rPr>
              <a:t>p70</a:t>
            </a:r>
            <a:endParaRPr lang="en-US" dirty="0">
              <a:solidFill>
                <a:schemeClr val="bg1">
                  <a:lumMod val="65000"/>
                </a:schemeClr>
              </a:solidFill>
            </a:endParaRP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6965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Leading teaching and learning</a:t>
            </a:r>
            <a:endParaRPr lang="en-US" dirty="0">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When school leaders seriously address </a:t>
            </a:r>
            <a:r>
              <a:rPr lang="en-US" dirty="0" smtClean="0"/>
              <a:t>within </a:t>
            </a:r>
            <a:r>
              <a:rPr lang="en-US" dirty="0" smtClean="0"/>
              <a:t>school variation it can make a significant impact, but the barriers can be:</a:t>
            </a:r>
          </a:p>
          <a:p>
            <a:r>
              <a:rPr lang="en-US" dirty="0" smtClean="0"/>
              <a:t>Weak school management that finds it hard to confront the issue and develop mechanisms to learn from best practice.</a:t>
            </a:r>
          </a:p>
          <a:p>
            <a:r>
              <a:rPr lang="en-US" dirty="0" smtClean="0"/>
              <a:t>False modesty on the part of effective teachers/departments. </a:t>
            </a:r>
          </a:p>
          <a:p>
            <a:r>
              <a:rPr lang="en-US" dirty="0" smtClean="0"/>
              <a:t>Small schools where the range of excellence may be less.</a:t>
            </a:r>
          </a:p>
          <a:p>
            <a:r>
              <a:rPr lang="en-US" dirty="0" smtClean="0"/>
              <a:t>The challenge in secondary schools in getting departments to see the value in swapping practice when subjects are so different.</a:t>
            </a:r>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1264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Leadership of Generation Y staff</a:t>
            </a:r>
            <a:br>
              <a:rPr lang="en-US" dirty="0" smtClean="0">
                <a:latin typeface="+mn-lt"/>
              </a:rPr>
            </a:br>
            <a:r>
              <a:rPr lang="en-US" sz="2400" dirty="0" smtClean="0">
                <a:solidFill>
                  <a:schemeClr val="bg1">
                    <a:lumMod val="65000"/>
                  </a:schemeClr>
                </a:solidFill>
                <a:latin typeface="+mn-lt"/>
              </a:rPr>
              <a:t>those born after 1980</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What motivates these people entering the profession and what are their background and experiences?</a:t>
            </a:r>
            <a:br>
              <a:rPr lang="en-US" dirty="0" smtClean="0"/>
            </a:br>
            <a:endParaRPr lang="en-US" dirty="0" smtClean="0"/>
          </a:p>
          <a:p>
            <a:pPr marL="0" indent="0">
              <a:buNone/>
            </a:pPr>
            <a:r>
              <a:rPr lang="en-US" dirty="0" smtClean="0"/>
              <a:t>2007 survey of graduates: 92% said address work life balance.</a:t>
            </a:r>
          </a:p>
          <a:p>
            <a:pPr marL="0" indent="0">
              <a:buNone/>
            </a:pPr>
            <a:r>
              <a:rPr lang="en-US" dirty="0" smtClean="0"/>
              <a:t>NQT survey 2008 revealed: A desire to help children was top reason for entering teaching. They use technology to learn  and connect with others. They want to be teachers, not head teachers. </a:t>
            </a:r>
          </a:p>
          <a:p>
            <a:pPr marL="0" indent="0">
              <a:buNone/>
            </a:pPr>
            <a:r>
              <a:rPr lang="en-US" dirty="0" smtClean="0"/>
              <a:t>89% would be interested in leadership development opportunities and this will influence their choice of future schools. To build a portfolio career within school(s)</a:t>
            </a:r>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4934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Strategic Intuition</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Where do we learn this? By watching and learning!</a:t>
            </a:r>
          </a:p>
          <a:p>
            <a:pPr marL="0" indent="0">
              <a:buNone/>
            </a:pPr>
            <a:r>
              <a:rPr lang="en-US" dirty="0" smtClean="0"/>
              <a:t>Leaders who lack this do all the right leadership strategies but not necessarily in the right order!</a:t>
            </a:r>
          </a:p>
          <a:p>
            <a:pPr marL="0" indent="0">
              <a:buNone/>
            </a:pPr>
            <a:r>
              <a:rPr lang="en-US" dirty="0" smtClean="0"/>
              <a:t>We learn in partly through watching others but also by reflecting on our own practice and copying our self at its best.</a:t>
            </a:r>
          </a:p>
          <a:p>
            <a:pPr marL="0" indent="0">
              <a:buNone/>
            </a:pPr>
            <a:r>
              <a:rPr lang="en-US" dirty="0" smtClean="0"/>
              <a:t>The best leaders are able to be at their best more often because they reflect and apply what they are learning in a more consistent way.</a:t>
            </a:r>
          </a:p>
          <a:p>
            <a:pPr marL="0" indent="0">
              <a:buNone/>
            </a:pPr>
            <a:r>
              <a:rPr lang="en-US" dirty="0" smtClean="0"/>
              <a:t>Outstanding leaders aren’t necessarily better leaders, they just operate at their best more often. That is the challenge for all of us.</a:t>
            </a: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55910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The role of storytelling in leadership</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Our role is to paint the picture of what the </a:t>
            </a:r>
            <a:r>
              <a:rPr lang="en-US" dirty="0" err="1" smtClean="0"/>
              <a:t>organisation</a:t>
            </a:r>
            <a:r>
              <a:rPr lang="en-US" dirty="0" smtClean="0"/>
              <a:t> is and what it can do. We tell the story of what we are going onto achieve-what the future looks like.</a:t>
            </a:r>
          </a:p>
          <a:p>
            <a:pPr marL="0" indent="0">
              <a:buNone/>
            </a:pPr>
            <a:r>
              <a:rPr lang="en-US" dirty="0" smtClean="0"/>
              <a:t>We help others internally and externally to see an optimistic future, a future they can aspire to and believe in and help to shape.</a:t>
            </a:r>
          </a:p>
          <a:p>
            <a:pPr marL="0" indent="0">
              <a:buNone/>
            </a:pPr>
            <a:r>
              <a:rPr lang="en-US" b="1" dirty="0" smtClean="0"/>
              <a:t>That is our job.</a:t>
            </a:r>
          </a:p>
          <a:p>
            <a:pPr marL="0" indent="0">
              <a:buNone/>
            </a:pPr>
            <a:r>
              <a:rPr lang="en-US" i="1" dirty="0" smtClean="0"/>
              <a:t>One caveat</a:t>
            </a:r>
            <a:r>
              <a:rPr lang="en-US" dirty="0" smtClean="0"/>
              <a:t>: optimism is fundamental to good leadership but it must be grounded in reality. We must stay focused on what outcomes matter and know where we are on the journey.</a:t>
            </a: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841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The two dimensions of trust</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The first concerns: integrity, ethics and authenticity</a:t>
            </a:r>
          </a:p>
          <a:p>
            <a:pPr marL="0" indent="0">
              <a:buNone/>
            </a:pPr>
            <a:r>
              <a:rPr lang="en-US" dirty="0" smtClean="0"/>
              <a:t>The other is concerning: competence and reliability</a:t>
            </a:r>
          </a:p>
          <a:p>
            <a:pPr marL="0" indent="0">
              <a:buNone/>
            </a:pPr>
            <a:r>
              <a:rPr lang="en-US" dirty="0" smtClean="0"/>
              <a:t>As leaders we must demonstrate both.</a:t>
            </a:r>
          </a:p>
          <a:p>
            <a:pPr marL="0" indent="0">
              <a:buNone/>
            </a:pPr>
            <a:r>
              <a:rPr lang="en-US" dirty="0" smtClean="0"/>
              <a:t>Leadership is a task where humanity is at the heart. People are motivated by personal relationships they have with their leaders and by being </a:t>
            </a:r>
            <a:r>
              <a:rPr lang="en-US" dirty="0" err="1" smtClean="0"/>
              <a:t>recognised</a:t>
            </a:r>
            <a:r>
              <a:rPr lang="en-US" dirty="0" smtClean="0"/>
              <a:t> for what they are trying to achieve.</a:t>
            </a:r>
          </a:p>
          <a:p>
            <a:pPr marL="0" indent="0">
              <a:buNone/>
            </a:pPr>
            <a:r>
              <a:rPr lang="en-US" dirty="0" smtClean="0"/>
              <a:t>People are driven by two things: the need to be admired and for the need to be understood.</a:t>
            </a:r>
          </a:p>
          <a:p>
            <a:pPr marL="0" indent="0">
              <a:buNone/>
            </a:pPr>
            <a:r>
              <a:rPr lang="en-US" dirty="0" smtClean="0">
                <a:solidFill>
                  <a:schemeClr val="bg1">
                    <a:lumMod val="65000"/>
                  </a:schemeClr>
                </a:solidFill>
              </a:rPr>
              <a:t>p98</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717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Servant Leadership</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This is leading with humility. It is about being driven not by ego or power but by moral purpose.</a:t>
            </a:r>
          </a:p>
          <a:p>
            <a:pPr marL="0" indent="0">
              <a:buNone/>
            </a:pPr>
            <a:r>
              <a:rPr lang="en-US" dirty="0" smtClean="0"/>
              <a:t>Servant leadership challenges the orthodoxy of the strong hero head powerfully driving things forward in a charismatic way and instead considers how leaders focus on meeting the needs of others and on doing the right things.</a:t>
            </a:r>
          </a:p>
          <a:p>
            <a:pPr marL="0" indent="0">
              <a:buNone/>
            </a:pPr>
            <a:r>
              <a:rPr lang="en-US" dirty="0" smtClean="0"/>
              <a:t>This is NOT weak or subservient leadership, but with a focus on our moral duty to meet the needs of children and young people in our schools and puts others first, our colleagues and our students.</a:t>
            </a:r>
          </a:p>
          <a:p>
            <a:pPr marL="0" indent="0">
              <a:buNone/>
            </a:pPr>
            <a:r>
              <a:rPr lang="en-US" dirty="0" smtClean="0">
                <a:solidFill>
                  <a:schemeClr val="bg1">
                    <a:lumMod val="65000"/>
                  </a:schemeClr>
                </a:solidFill>
              </a:rPr>
              <a:t>p107</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03898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Servant Leaders</a:t>
            </a:r>
            <a:r>
              <a:rPr lang="mr-IN" dirty="0" smtClean="0">
                <a:latin typeface="+mn-lt"/>
              </a:rPr>
              <a:t>…</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lnSpcReduction="10000"/>
          </a:bodyPr>
          <a:lstStyle/>
          <a:p>
            <a:r>
              <a:rPr lang="en-US" dirty="0" smtClean="0">
                <a:solidFill>
                  <a:srgbClr val="000000"/>
                </a:solidFill>
              </a:rPr>
              <a:t>Develop others</a:t>
            </a:r>
          </a:p>
          <a:p>
            <a:r>
              <a:rPr lang="en-US" dirty="0" smtClean="0">
                <a:solidFill>
                  <a:srgbClr val="000000"/>
                </a:solidFill>
              </a:rPr>
              <a:t>Are careful stewards of resources</a:t>
            </a:r>
          </a:p>
          <a:p>
            <a:r>
              <a:rPr lang="en-US" dirty="0" smtClean="0">
                <a:solidFill>
                  <a:srgbClr val="000000"/>
                </a:solidFill>
              </a:rPr>
              <a:t>Understand the context of those they serve and manage change well.</a:t>
            </a:r>
          </a:p>
          <a:p>
            <a:r>
              <a:rPr lang="en-US" dirty="0" smtClean="0">
                <a:solidFill>
                  <a:srgbClr val="000000"/>
                </a:solidFill>
              </a:rPr>
              <a:t>Are learners</a:t>
            </a:r>
          </a:p>
          <a:p>
            <a:r>
              <a:rPr lang="en-US" dirty="0" smtClean="0">
                <a:solidFill>
                  <a:srgbClr val="000000"/>
                </a:solidFill>
              </a:rPr>
              <a:t>Collaborate</a:t>
            </a:r>
          </a:p>
          <a:p>
            <a:r>
              <a:rPr lang="en-US" dirty="0" smtClean="0">
                <a:solidFill>
                  <a:srgbClr val="000000"/>
                </a:solidFill>
              </a:rPr>
              <a:t>Are resilient</a:t>
            </a:r>
          </a:p>
          <a:p>
            <a:r>
              <a:rPr lang="en-US" dirty="0" smtClean="0">
                <a:solidFill>
                  <a:srgbClr val="000000"/>
                </a:solidFill>
              </a:rPr>
              <a:t>Hold courageous conversations</a:t>
            </a:r>
          </a:p>
          <a:p>
            <a:endParaRPr lang="en-US" dirty="0" smtClean="0">
              <a:solidFill>
                <a:srgbClr val="000000"/>
              </a:solidFill>
            </a:endParaRPr>
          </a:p>
          <a:p>
            <a:pPr marL="0" indent="0">
              <a:buNone/>
            </a:pPr>
            <a:r>
              <a:rPr lang="en-US" dirty="0" smtClean="0">
                <a:solidFill>
                  <a:schemeClr val="bg1">
                    <a:lumMod val="65000"/>
                  </a:schemeClr>
                </a:solidFill>
              </a:rPr>
              <a:t>p110</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3479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mn-lt"/>
              </a:rPr>
              <a:t>Risk takers</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000000"/>
                </a:solidFill>
              </a:rPr>
              <a:t>“None of us need to be surprised by what happens when we lead change. We understand that some will be enthusiastic adopters, others willing participants; some will be bystanders and some will be </a:t>
            </a:r>
            <a:r>
              <a:rPr lang="en-US" dirty="0" err="1" smtClean="0">
                <a:solidFill>
                  <a:srgbClr val="000000"/>
                </a:solidFill>
              </a:rPr>
              <a:t>opposers</a:t>
            </a:r>
            <a:r>
              <a:rPr lang="en-US" dirty="0" smtClean="0">
                <a:solidFill>
                  <a:srgbClr val="000000"/>
                </a:solidFill>
              </a:rPr>
              <a:t>. Some people will want to hold onto the past and will grieve over change. </a:t>
            </a:r>
          </a:p>
          <a:p>
            <a:pPr marL="0" indent="0">
              <a:buNone/>
            </a:pPr>
            <a:r>
              <a:rPr lang="en-US" dirty="0" smtClean="0">
                <a:solidFill>
                  <a:srgbClr val="000000"/>
                </a:solidFill>
              </a:rPr>
              <a:t>As leaders we need to celebrate endings before moving on. To show manageable steps and scaffold the change to help them understand what is happening. People will support the hardest change if they can see that they are </a:t>
            </a:r>
            <a:r>
              <a:rPr lang="en-US" dirty="0" smtClean="0">
                <a:solidFill>
                  <a:srgbClr val="000000"/>
                </a:solidFill>
              </a:rPr>
              <a:t>conducive </a:t>
            </a:r>
            <a:r>
              <a:rPr lang="en-US" dirty="0" smtClean="0">
                <a:solidFill>
                  <a:srgbClr val="000000"/>
                </a:solidFill>
              </a:rPr>
              <a:t>to the process they wish to see.</a:t>
            </a:r>
          </a:p>
          <a:p>
            <a:pPr marL="0" indent="0">
              <a:buNone/>
            </a:pPr>
            <a:r>
              <a:rPr lang="en-US" dirty="0" smtClean="0">
                <a:solidFill>
                  <a:schemeClr val="bg1">
                    <a:lumMod val="65000"/>
                  </a:schemeClr>
                </a:solidFill>
              </a:rPr>
              <a:t>p110</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432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mn-lt"/>
              </a:rPr>
              <a:t>The 5 key characteristics of </a:t>
            </a:r>
            <a:br>
              <a:rPr lang="en-GB" dirty="0" smtClean="0">
                <a:latin typeface="+mn-lt"/>
              </a:rPr>
            </a:br>
            <a:r>
              <a:rPr lang="en-GB" dirty="0" smtClean="0">
                <a:latin typeface="+mn-lt"/>
              </a:rPr>
              <a:t>Resonant Leadership</a:t>
            </a:r>
            <a:endParaRPr lang="en-US" sz="24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endParaRPr lang="en-US" dirty="0" smtClean="0">
              <a:solidFill>
                <a:srgbClr val="000000"/>
              </a:solidFill>
            </a:endParaRPr>
          </a:p>
          <a:p>
            <a:r>
              <a:rPr lang="en-US" dirty="0" smtClean="0">
                <a:solidFill>
                  <a:srgbClr val="000000"/>
                </a:solidFill>
              </a:rPr>
              <a:t>They know themselves and develop their own leadership style</a:t>
            </a:r>
          </a:p>
          <a:p>
            <a:r>
              <a:rPr lang="en-US" dirty="0" smtClean="0">
                <a:solidFill>
                  <a:srgbClr val="000000"/>
                </a:solidFill>
              </a:rPr>
              <a:t>They motivate and </a:t>
            </a:r>
            <a:r>
              <a:rPr lang="en-US" dirty="0" err="1" smtClean="0">
                <a:solidFill>
                  <a:srgbClr val="000000"/>
                </a:solidFill>
              </a:rPr>
              <a:t>energise</a:t>
            </a:r>
            <a:r>
              <a:rPr lang="en-US" dirty="0" smtClean="0">
                <a:solidFill>
                  <a:srgbClr val="000000"/>
                </a:solidFill>
              </a:rPr>
              <a:t> others</a:t>
            </a:r>
          </a:p>
          <a:p>
            <a:r>
              <a:rPr lang="en-US" dirty="0" smtClean="0">
                <a:solidFill>
                  <a:srgbClr val="000000"/>
                </a:solidFill>
              </a:rPr>
              <a:t>They focus on improvement</a:t>
            </a:r>
          </a:p>
          <a:p>
            <a:r>
              <a:rPr lang="en-US" dirty="0" smtClean="0">
                <a:solidFill>
                  <a:srgbClr val="000000"/>
                </a:solidFill>
              </a:rPr>
              <a:t>They collaborate</a:t>
            </a:r>
          </a:p>
          <a:p>
            <a:r>
              <a:rPr lang="en-US" dirty="0" smtClean="0">
                <a:solidFill>
                  <a:srgbClr val="000000"/>
                </a:solidFill>
              </a:rPr>
              <a:t>They develop a compelling narrative.</a:t>
            </a:r>
          </a:p>
          <a:p>
            <a:pPr marL="0" indent="0">
              <a:buNone/>
            </a:pPr>
            <a:endParaRPr lang="en-US" dirty="0">
              <a:solidFill>
                <a:srgbClr val="000000"/>
              </a:solidFill>
            </a:endParaRPr>
          </a:p>
          <a:p>
            <a:pPr marL="0" indent="0">
              <a:buNone/>
            </a:pPr>
            <a:r>
              <a:rPr lang="en-US" dirty="0" smtClean="0">
                <a:solidFill>
                  <a:schemeClr val="bg1">
                    <a:lumMod val="65000"/>
                  </a:schemeClr>
                </a:solidFill>
              </a:rPr>
              <a:t>p131</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2398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40080" y="6356350"/>
            <a:ext cx="10724606" cy="365125"/>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51bBqAkd6NL._SX331_BO1,204,203,200_.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8207" y="533472"/>
            <a:ext cx="4229100" cy="5442998"/>
          </a:xfrm>
          <a:prstGeom prst="rect">
            <a:avLst/>
          </a:prstGeom>
        </p:spPr>
      </p:pic>
    </p:spTree>
    <p:extLst>
      <p:ext uri="{BB962C8B-B14F-4D97-AF65-F5344CB8AC3E}">
        <p14:creationId xmlns:p14="http://schemas.microsoft.com/office/powerpoint/2010/main" val="2437631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fontScale="90000"/>
          </a:bodyPr>
          <a:lstStyle/>
          <a:p>
            <a:pPr algn="ctr"/>
            <a:r>
              <a:rPr lang="en-GB" dirty="0" smtClean="0">
                <a:latin typeface="+mn-lt"/>
              </a:rPr>
              <a:t>The leadership practices that have the </a:t>
            </a:r>
            <a:br>
              <a:rPr lang="en-GB" dirty="0" smtClean="0">
                <a:latin typeface="+mn-lt"/>
              </a:rPr>
            </a:br>
            <a:r>
              <a:rPr lang="en-GB" dirty="0" smtClean="0">
                <a:latin typeface="+mn-lt"/>
              </a:rPr>
              <a:t>most effect on student outcomes</a:t>
            </a:r>
            <a:br>
              <a:rPr lang="en-GB" dirty="0" smtClean="0">
                <a:latin typeface="+mn-lt"/>
              </a:rPr>
            </a:br>
            <a:r>
              <a:rPr lang="en-GB" sz="2700" dirty="0" smtClean="0">
                <a:solidFill>
                  <a:schemeClr val="bg1">
                    <a:lumMod val="65000"/>
                  </a:schemeClr>
                </a:solidFill>
                <a:latin typeface="+mn-lt"/>
              </a:rPr>
              <a:t>Based on research by Viviane Robinson from her book “Student Centred Leadership”</a:t>
            </a:r>
            <a:endParaRPr lang="en-US" sz="2700" dirty="0">
              <a:solidFill>
                <a:schemeClr val="bg1">
                  <a:lumMod val="65000"/>
                </a:schemeClr>
              </a:solidFill>
              <a:latin typeface="+mn-lt"/>
            </a:endParaRPr>
          </a:p>
        </p:txBody>
      </p:sp>
      <p:sp>
        <p:nvSpPr>
          <p:cNvPr id="3" name="Content Placeholder 2"/>
          <p:cNvSpPr>
            <a:spLocks noGrp="1"/>
          </p:cNvSpPr>
          <p:nvPr>
            <p:ph idx="1"/>
          </p:nvPr>
        </p:nvSpPr>
        <p:spPr/>
        <p:txBody>
          <a:bodyPr>
            <a:normAutofit/>
          </a:bodyPr>
          <a:lstStyle/>
          <a:p>
            <a:pPr marL="0" indent="0">
              <a:buNone/>
            </a:pPr>
            <a:endParaRPr lang="en-US" dirty="0" smtClean="0">
              <a:solidFill>
                <a:srgbClr val="000000"/>
              </a:solidFill>
            </a:endParaRPr>
          </a:p>
          <a:p>
            <a:pPr marL="0" indent="0">
              <a:buNone/>
            </a:pPr>
            <a:r>
              <a:rPr lang="en-US" dirty="0" smtClean="0">
                <a:solidFill>
                  <a:srgbClr val="000000"/>
                </a:solidFill>
              </a:rPr>
              <a:t>0.84 Leading teacher learning and development</a:t>
            </a:r>
          </a:p>
          <a:p>
            <a:pPr marL="0" indent="0">
              <a:buNone/>
            </a:pPr>
            <a:r>
              <a:rPr lang="en-US" dirty="0" smtClean="0">
                <a:solidFill>
                  <a:srgbClr val="000000"/>
                </a:solidFill>
              </a:rPr>
              <a:t>0.42 Ensuring teacher quality</a:t>
            </a:r>
          </a:p>
          <a:p>
            <a:pPr marL="0" indent="0">
              <a:buNone/>
            </a:pPr>
            <a:r>
              <a:rPr lang="en-US" dirty="0">
                <a:solidFill>
                  <a:srgbClr val="000000"/>
                </a:solidFill>
              </a:rPr>
              <a:t>0</a:t>
            </a:r>
            <a:r>
              <a:rPr lang="en-US" dirty="0" smtClean="0">
                <a:solidFill>
                  <a:srgbClr val="000000"/>
                </a:solidFill>
              </a:rPr>
              <a:t>.42 Establishing goals and expectations</a:t>
            </a:r>
          </a:p>
          <a:p>
            <a:pPr marL="0" indent="0">
              <a:buNone/>
            </a:pPr>
            <a:r>
              <a:rPr lang="en-US" dirty="0" smtClean="0">
                <a:solidFill>
                  <a:srgbClr val="000000"/>
                </a:solidFill>
              </a:rPr>
              <a:t>0.31 Resourcing strategically</a:t>
            </a:r>
          </a:p>
          <a:p>
            <a:pPr marL="0" indent="0">
              <a:buNone/>
            </a:pPr>
            <a:r>
              <a:rPr lang="en-US" dirty="0" smtClean="0">
                <a:solidFill>
                  <a:srgbClr val="000000"/>
                </a:solidFill>
              </a:rPr>
              <a:t>0.27 Ensuring an orderly and </a:t>
            </a:r>
            <a:r>
              <a:rPr lang="en-US" dirty="0">
                <a:solidFill>
                  <a:srgbClr val="000000"/>
                </a:solidFill>
              </a:rPr>
              <a:t>s</a:t>
            </a:r>
            <a:r>
              <a:rPr lang="en-US" dirty="0" smtClean="0">
                <a:solidFill>
                  <a:srgbClr val="000000"/>
                </a:solidFill>
              </a:rPr>
              <a:t>afe environment</a:t>
            </a:r>
          </a:p>
          <a:p>
            <a:pPr marL="0" indent="0">
              <a:buNone/>
            </a:pPr>
            <a:endParaRPr lang="en-US" dirty="0">
              <a:solidFill>
                <a:srgbClr val="000000"/>
              </a:solidFill>
            </a:endParaRPr>
          </a:p>
          <a:p>
            <a:pPr marL="0" indent="0">
              <a:buNone/>
            </a:pPr>
            <a:r>
              <a:rPr lang="en-US" dirty="0" smtClean="0">
                <a:solidFill>
                  <a:schemeClr val="bg1">
                    <a:lumMod val="65000"/>
                  </a:schemeClr>
                </a:solidFill>
              </a:rPr>
              <a:t>p135</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5261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Tom Peters quote</a:t>
            </a:r>
            <a:endParaRPr lang="en-US"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solidFill>
                <a:srgbClr val="000000"/>
              </a:solidFill>
            </a:endParaRPr>
          </a:p>
          <a:p>
            <a:pPr marL="0" indent="0" algn="ctr">
              <a:buNone/>
            </a:pPr>
            <a:r>
              <a:rPr lang="en-US" dirty="0" smtClean="0">
                <a:solidFill>
                  <a:srgbClr val="000000"/>
                </a:solidFill>
              </a:rPr>
              <a:t>“Leaders don’t create followers, they create more leaders.”</a:t>
            </a:r>
          </a:p>
          <a:p>
            <a:pPr marL="0" indent="0" algn="ctr">
              <a:buNone/>
            </a:pPr>
            <a:endParaRPr lang="en-US" dirty="0">
              <a:solidFill>
                <a:srgbClr val="000000"/>
              </a:solidFill>
            </a:endParaRPr>
          </a:p>
          <a:p>
            <a:pPr marL="0" indent="0">
              <a:buNone/>
            </a:pPr>
            <a:r>
              <a:rPr lang="en-US" dirty="0" smtClean="0">
                <a:solidFill>
                  <a:srgbClr val="000000"/>
                </a:solidFill>
              </a:rPr>
              <a:t>Stepping back and letting go is always a challenge, but that is what resonant leadership is all about. We need to know ourselves and be authentic. We need to tune in well to those we lead and be present for them when they need it most. We need to focus on improvement in general and on better outcomes. To be great at reading the context and the changing world around us, to provide a vision for our future that has resonance for those we are privileged to lead.</a:t>
            </a:r>
            <a:endParaRPr lang="en-US" dirty="0">
              <a:solidFill>
                <a:srgbClr val="000000"/>
              </a:solidFill>
            </a:endParaRPr>
          </a:p>
          <a:p>
            <a:pPr marL="0" indent="0">
              <a:buNone/>
            </a:pPr>
            <a:r>
              <a:rPr lang="en-US" dirty="0" smtClean="0">
                <a:solidFill>
                  <a:schemeClr val="bg1">
                    <a:lumMod val="65000"/>
                  </a:schemeClr>
                </a:solidFill>
              </a:rPr>
              <a:t>p139</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95710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Imperfect leaders have an ego </a:t>
            </a:r>
            <a:br>
              <a:rPr lang="en-US" dirty="0" smtClean="0">
                <a:latin typeface="+mn-lt"/>
              </a:rPr>
            </a:br>
            <a:r>
              <a:rPr lang="en-US" dirty="0" smtClean="0">
                <a:latin typeface="+mn-lt"/>
              </a:rPr>
              <a:t>but they try and keep it under control</a:t>
            </a:r>
            <a:endParaRPr lang="en-US" dirty="0">
              <a:latin typeface="+mn-lt"/>
            </a:endParaRPr>
          </a:p>
        </p:txBody>
      </p:sp>
      <p:sp>
        <p:nvSpPr>
          <p:cNvPr id="3" name="Content Placeholder 2"/>
          <p:cNvSpPr>
            <a:spLocks noGrp="1"/>
          </p:cNvSpPr>
          <p:nvPr>
            <p:ph idx="1"/>
          </p:nvPr>
        </p:nvSpPr>
        <p:spPr>
          <a:xfrm>
            <a:off x="838200" y="2005812"/>
            <a:ext cx="10515600" cy="4040484"/>
          </a:xfrm>
        </p:spPr>
        <p:txBody>
          <a:bodyPr>
            <a:normAutofit fontScale="55000" lnSpcReduction="20000"/>
          </a:bodyPr>
          <a:lstStyle/>
          <a:p>
            <a:pPr marL="0" indent="0">
              <a:buNone/>
            </a:pPr>
            <a:r>
              <a:rPr lang="en-US" sz="5900" dirty="0" smtClean="0">
                <a:solidFill>
                  <a:srgbClr val="000000"/>
                </a:solidFill>
              </a:rPr>
              <a:t>Imperfect leaders welcome and seek out external challenge. </a:t>
            </a:r>
          </a:p>
          <a:p>
            <a:pPr marL="0" indent="0">
              <a:buNone/>
            </a:pPr>
            <a:r>
              <a:rPr lang="en-US" sz="5900" dirty="0" smtClean="0">
                <a:solidFill>
                  <a:srgbClr val="000000"/>
                </a:solidFill>
              </a:rPr>
              <a:t>They can be both challenging and open to challenge.</a:t>
            </a:r>
          </a:p>
          <a:p>
            <a:pPr marL="0" indent="0">
              <a:buNone/>
            </a:pPr>
            <a:endParaRPr lang="en-US" sz="5900" dirty="0" smtClean="0">
              <a:solidFill>
                <a:srgbClr val="000000"/>
              </a:solidFill>
            </a:endParaRPr>
          </a:p>
          <a:p>
            <a:pPr marL="0" indent="0">
              <a:buNone/>
            </a:pPr>
            <a:r>
              <a:rPr lang="en-US" sz="5900" dirty="0" smtClean="0">
                <a:solidFill>
                  <a:srgbClr val="000000"/>
                </a:solidFill>
              </a:rPr>
              <a:t>They are both pace setter and coach- they seek to get the balance right.</a:t>
            </a:r>
          </a:p>
          <a:p>
            <a:pPr marL="0" indent="0">
              <a:buNone/>
            </a:pPr>
            <a:endParaRPr lang="en-US" sz="5900" dirty="0" smtClean="0">
              <a:solidFill>
                <a:srgbClr val="000000"/>
              </a:solidFill>
            </a:endParaRPr>
          </a:p>
          <a:p>
            <a:pPr marL="0" indent="0">
              <a:buNone/>
            </a:pPr>
            <a:r>
              <a:rPr lang="en-US" sz="5900" dirty="0" smtClean="0">
                <a:solidFill>
                  <a:srgbClr val="000000"/>
                </a:solidFill>
              </a:rPr>
              <a:t>They are competitive and collaborative.</a:t>
            </a:r>
          </a:p>
          <a:p>
            <a:pPr marL="0" indent="0">
              <a:buNone/>
            </a:pPr>
            <a:r>
              <a:rPr lang="en-US" sz="5900" dirty="0" smtClean="0">
                <a:solidFill>
                  <a:srgbClr val="000000"/>
                </a:solidFill>
              </a:rPr>
              <a:t>They are consistent and adaptive to context.</a:t>
            </a:r>
            <a:endParaRPr lang="en-US" sz="5900" dirty="0">
              <a:solidFill>
                <a:srgbClr val="000000"/>
              </a:solidFill>
            </a:endParaRPr>
          </a:p>
          <a:p>
            <a:pPr marL="0" indent="0">
              <a:buNone/>
            </a:pPr>
            <a:endParaRPr lang="en-US" dirty="0" smtClean="0">
              <a:solidFill>
                <a:srgbClr val="000000"/>
              </a:solidFill>
            </a:endParaRPr>
          </a:p>
          <a:p>
            <a:pPr marL="0" indent="0">
              <a:buNone/>
            </a:pPr>
            <a:endParaRPr lang="en-US" dirty="0" smtClean="0">
              <a:solidFill>
                <a:srgbClr val="000000"/>
              </a:solidFill>
            </a:endParaRPr>
          </a:p>
          <a:p>
            <a:pPr marL="0" indent="0">
              <a:buNone/>
            </a:pPr>
            <a:endParaRPr lang="en-US" dirty="0" smtClean="0">
              <a:solidFill>
                <a:srgbClr val="000000"/>
              </a:solidFill>
            </a:endParaRPr>
          </a:p>
          <a:p>
            <a:pPr marL="0" indent="0">
              <a:buNone/>
            </a:pPr>
            <a:endParaRPr lang="en-US" dirty="0">
              <a:solidFill>
                <a:srgbClr val="000000"/>
              </a:solidFill>
            </a:endParaRPr>
          </a:p>
          <a:p>
            <a:pPr marL="0" indent="0">
              <a:buNone/>
            </a:pPr>
            <a:endParaRPr lang="en-US" dirty="0" smtClean="0">
              <a:solidFill>
                <a:srgbClr val="000000"/>
              </a:solidFill>
            </a:endParaRPr>
          </a:p>
          <a:p>
            <a:pPr marL="0" indent="0">
              <a:buNone/>
            </a:pPr>
            <a:endParaRPr lang="en-US" dirty="0">
              <a:solidFill>
                <a:srgbClr val="000000"/>
              </a:solidFill>
            </a:endParaRPr>
          </a:p>
          <a:p>
            <a:pPr marL="0" indent="0">
              <a:buNone/>
            </a:pPr>
            <a:endParaRPr lang="en-US" dirty="0" smtClean="0">
              <a:solidFill>
                <a:srgbClr val="000000"/>
              </a:solidFill>
            </a:endParaRPr>
          </a:p>
          <a:p>
            <a:pPr marL="0" indent="0">
              <a:buNone/>
            </a:pPr>
            <a:endParaRPr lang="en-US" dirty="0">
              <a:solidFill>
                <a:srgbClr val="000000"/>
              </a:solidFill>
            </a:endParaRPr>
          </a:p>
          <a:p>
            <a:pPr marL="0" indent="0">
              <a:buNone/>
            </a:pPr>
            <a:endParaRPr lang="en-US" dirty="0" smtClean="0">
              <a:solidFill>
                <a:schemeClr val="bg1">
                  <a:lumMod val="65000"/>
                </a:schemeClr>
              </a:solidFill>
            </a:endParaRP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68347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Learning </a:t>
            </a:r>
            <a:r>
              <a:rPr lang="en-US" dirty="0" err="1" smtClean="0">
                <a:latin typeface="+mn-lt"/>
              </a:rPr>
              <a:t>centred</a:t>
            </a:r>
            <a:r>
              <a:rPr lang="en-US" dirty="0" smtClean="0">
                <a:latin typeface="+mn-lt"/>
              </a:rPr>
              <a:t> Leaders</a:t>
            </a:r>
            <a:endParaRPr lang="en-US" dirty="0">
              <a:latin typeface="+mn-lt"/>
            </a:endParaRPr>
          </a:p>
        </p:txBody>
      </p:sp>
      <p:sp>
        <p:nvSpPr>
          <p:cNvPr id="3" name="Content Placeholder 2"/>
          <p:cNvSpPr>
            <a:spLocks noGrp="1"/>
          </p:cNvSpPr>
          <p:nvPr>
            <p:ph idx="1"/>
          </p:nvPr>
        </p:nvSpPr>
        <p:spPr>
          <a:xfrm>
            <a:off x="838200" y="2005812"/>
            <a:ext cx="10515600" cy="4040484"/>
          </a:xfrm>
        </p:spPr>
        <p:txBody>
          <a:bodyPr>
            <a:normAutofit/>
          </a:bodyPr>
          <a:lstStyle/>
          <a:p>
            <a:r>
              <a:rPr lang="en-US" dirty="0" smtClean="0">
                <a:solidFill>
                  <a:srgbClr val="000000"/>
                </a:solidFill>
              </a:rPr>
              <a:t>Have a compulsive interest in making sure that young people become powerful learners.</a:t>
            </a:r>
          </a:p>
          <a:p>
            <a:r>
              <a:rPr lang="en-US" dirty="0" smtClean="0">
                <a:solidFill>
                  <a:srgbClr val="000000"/>
                </a:solidFill>
              </a:rPr>
              <a:t>Establish a community where all staff develop their professional expertise.</a:t>
            </a:r>
          </a:p>
          <a:p>
            <a:r>
              <a:rPr lang="en-US" dirty="0" smtClean="0">
                <a:solidFill>
                  <a:srgbClr val="000000"/>
                </a:solidFill>
              </a:rPr>
              <a:t>Are effective and enthusiastic learners, they have an insatiable well of curiosity.</a:t>
            </a:r>
          </a:p>
          <a:p>
            <a:r>
              <a:rPr lang="en-US" dirty="0" smtClean="0">
                <a:solidFill>
                  <a:srgbClr val="000000"/>
                </a:solidFill>
              </a:rPr>
              <a:t>Help to lead the system and support future learning. They aim to leave things in better shape than they found them in.</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1326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Inspiring teachers..</a:t>
            </a:r>
            <a:endParaRPr lang="en-US" dirty="0">
              <a:latin typeface="+mn-lt"/>
            </a:endParaRPr>
          </a:p>
        </p:txBody>
      </p:sp>
      <p:sp>
        <p:nvSpPr>
          <p:cNvPr id="3" name="Content Placeholder 2"/>
          <p:cNvSpPr>
            <a:spLocks noGrp="1"/>
          </p:cNvSpPr>
          <p:nvPr>
            <p:ph idx="1"/>
          </p:nvPr>
        </p:nvSpPr>
        <p:spPr>
          <a:xfrm>
            <a:off x="794902" y="1861509"/>
            <a:ext cx="10515600" cy="4040484"/>
          </a:xfrm>
        </p:spPr>
        <p:txBody>
          <a:bodyPr>
            <a:normAutofit lnSpcReduction="10000"/>
          </a:bodyPr>
          <a:lstStyle/>
          <a:p>
            <a:r>
              <a:rPr lang="en-US" dirty="0" smtClean="0">
                <a:solidFill>
                  <a:srgbClr val="000000"/>
                </a:solidFill>
              </a:rPr>
              <a:t>Demonstrate a genuine warmth and empathy towards all students.</a:t>
            </a:r>
          </a:p>
          <a:p>
            <a:r>
              <a:rPr lang="en-US" dirty="0" smtClean="0">
                <a:solidFill>
                  <a:srgbClr val="000000"/>
                </a:solidFill>
              </a:rPr>
              <a:t>Create a sense of security about learning, encouraging experimentation and the ability to make mistakes without damaging self-esteem.</a:t>
            </a:r>
          </a:p>
          <a:p>
            <a:r>
              <a:rPr lang="en-US" dirty="0" smtClean="0">
                <a:solidFill>
                  <a:srgbClr val="000000"/>
                </a:solidFill>
              </a:rPr>
              <a:t>Use highly interactive whole-class instruction and extremely skillful use of questioning.</a:t>
            </a:r>
          </a:p>
          <a:p>
            <a:r>
              <a:rPr lang="en-US" dirty="0" smtClean="0">
                <a:solidFill>
                  <a:srgbClr val="000000"/>
                </a:solidFill>
              </a:rPr>
              <a:t>Encourage students to communicate with each other frequently on tasks.</a:t>
            </a:r>
          </a:p>
          <a:p>
            <a:r>
              <a:rPr lang="en-US" dirty="0" smtClean="0">
                <a:solidFill>
                  <a:srgbClr val="000000"/>
                </a:solidFill>
              </a:rPr>
              <a:t>Develop metacognitive skills with substantial opportunities to reflect on their own work. </a:t>
            </a:r>
            <a:r>
              <a:rPr lang="en-US" dirty="0" smtClean="0">
                <a:solidFill>
                  <a:schemeClr val="bg1">
                    <a:lumMod val="65000"/>
                  </a:schemeClr>
                </a:solidFill>
              </a:rPr>
              <a:t>P173</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0947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The tyranny of stuff</a:t>
            </a:r>
            <a:endParaRPr lang="en-US" dirty="0">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lgn="ctr">
              <a:buNone/>
            </a:pPr>
            <a:r>
              <a:rPr lang="en-US" i="1" dirty="0" smtClean="0"/>
              <a:t>To flit from one task to the next, to lose focus on what is most important. </a:t>
            </a:r>
          </a:p>
          <a:p>
            <a:pPr marL="0" indent="0">
              <a:buNone/>
            </a:pPr>
            <a:r>
              <a:rPr lang="en-US" dirty="0" smtClean="0"/>
              <a:t>Focus on being a learner:</a:t>
            </a:r>
          </a:p>
          <a:p>
            <a:pPr marL="0" indent="0">
              <a:buNone/>
            </a:pPr>
            <a:r>
              <a:rPr lang="en-US" dirty="0" err="1" smtClean="0"/>
              <a:t>Brene</a:t>
            </a:r>
            <a:r>
              <a:rPr lang="en-US" dirty="0" smtClean="0"/>
              <a:t> Brown argues that it is the people who admit vulnerability are happier and more successful. People will forgive leaders who make mistakes  and admit to them, but they hate a cover up or blame culture.</a:t>
            </a:r>
          </a:p>
          <a:p>
            <a:pPr marL="0" indent="0">
              <a:buNone/>
            </a:pPr>
            <a:r>
              <a:rPr lang="en-US" dirty="0" smtClean="0"/>
              <a:t>If the leader doesn't</a:t>
            </a:r>
            <a:r>
              <a:rPr lang="mr-IN" dirty="0" smtClean="0"/>
              <a:t>’</a:t>
            </a:r>
            <a:r>
              <a:rPr lang="en-US" dirty="0" smtClean="0"/>
              <a:t>t model this, others with less confidence will struggle.</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936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Tim </a:t>
            </a:r>
            <a:r>
              <a:rPr lang="en-US" dirty="0" err="1" smtClean="0">
                <a:latin typeface="+mn-lt"/>
              </a:rPr>
              <a:t>Brighouse</a:t>
            </a:r>
            <a:endParaRPr lang="en-US" dirty="0">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lgn="ctr">
              <a:buNone/>
            </a:pPr>
            <a:r>
              <a:rPr lang="en-US" i="1" dirty="0" smtClean="0"/>
              <a:t>The four characteristics to leading successful change</a:t>
            </a:r>
          </a:p>
          <a:p>
            <a:pPr marL="0" indent="0" algn="ctr">
              <a:buNone/>
            </a:pPr>
            <a:endParaRPr lang="en-US" i="1" dirty="0" smtClean="0"/>
          </a:p>
          <a:p>
            <a:r>
              <a:rPr lang="en-GB" dirty="0" smtClean="0"/>
              <a:t>Regard crisis as the norm and complexity as fun, learn how to feel good in stressful situations.</a:t>
            </a:r>
          </a:p>
          <a:p>
            <a:r>
              <a:rPr lang="en-GB" dirty="0" smtClean="0"/>
              <a:t>A bottomless well of intellectual curiosity.</a:t>
            </a:r>
          </a:p>
          <a:p>
            <a:r>
              <a:rPr lang="en-GB" dirty="0" smtClean="0"/>
              <a:t>A complete absence of paranoia and self-pity.</a:t>
            </a:r>
          </a:p>
          <a:p>
            <a:r>
              <a:rPr lang="en-GB" dirty="0" smtClean="0"/>
              <a:t>Unwarranted optimism</a:t>
            </a: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92664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Invitational Leaders</a:t>
            </a:r>
            <a:endParaRPr lang="en-US" dirty="0">
              <a:latin typeface="+mn-lt"/>
            </a:endParaRPr>
          </a:p>
        </p:txBody>
      </p:sp>
      <p:sp>
        <p:nvSpPr>
          <p:cNvPr id="3" name="Content Placeholder 2"/>
          <p:cNvSpPr>
            <a:spLocks noGrp="1"/>
          </p:cNvSpPr>
          <p:nvPr>
            <p:ph idx="1"/>
          </p:nvPr>
        </p:nvSpPr>
        <p:spPr>
          <a:xfrm>
            <a:off x="794902" y="1861509"/>
            <a:ext cx="10515600" cy="4040484"/>
          </a:xfrm>
        </p:spPr>
        <p:txBody>
          <a:bodyPr>
            <a:normAutofit lnSpcReduction="10000"/>
          </a:bodyPr>
          <a:lstStyle/>
          <a:p>
            <a:r>
              <a:rPr lang="en-US" dirty="0" smtClean="0"/>
              <a:t>Invite you to be part of achieving a compelling vision, they have a story to tell and invite others to be part of it.</a:t>
            </a:r>
          </a:p>
          <a:p>
            <a:r>
              <a:rPr lang="en-US" dirty="0" smtClean="0"/>
              <a:t>Welcome internal and external challenge. They are strong and self confident, they invite scrutiny and are open to asking others for help.</a:t>
            </a:r>
          </a:p>
          <a:p>
            <a:r>
              <a:rPr lang="en-US" dirty="0" smtClean="0"/>
              <a:t>They grow capacity, develop trust and create a sense of collective accountability. They engage with others and value the contribution of others.</a:t>
            </a:r>
          </a:p>
          <a:p>
            <a:r>
              <a:rPr lang="en-US" dirty="0" smtClean="0"/>
              <a:t>They explore their national accountability to the government; system accountability for developing the next generation of leaders and at school level.</a:t>
            </a:r>
          </a:p>
          <a:p>
            <a:pPr marL="0" indent="0">
              <a:buNone/>
            </a:pP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1715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What effective school leaders do</a:t>
            </a:r>
            <a:br>
              <a:rPr lang="en-US" dirty="0" smtClean="0">
                <a:latin typeface="+mn-lt"/>
              </a:rPr>
            </a:br>
            <a:r>
              <a:rPr lang="en-US" sz="2400" dirty="0" smtClean="0">
                <a:solidFill>
                  <a:schemeClr val="bg1">
                    <a:lumMod val="65000"/>
                  </a:schemeClr>
                </a:solidFill>
                <a:latin typeface="+mn-lt"/>
              </a:rPr>
              <a:t>based on the work of Ken </a:t>
            </a:r>
            <a:r>
              <a:rPr lang="en-US" sz="2400" dirty="0" err="1" smtClean="0">
                <a:solidFill>
                  <a:schemeClr val="bg1">
                    <a:lumMod val="65000"/>
                  </a:schemeClr>
                </a:solidFill>
                <a:latin typeface="+mn-lt"/>
              </a:rPr>
              <a:t>Leithwood</a:t>
            </a:r>
            <a:endParaRPr lang="en-US" sz="2400" dirty="0">
              <a:solidFill>
                <a:schemeClr val="bg1">
                  <a:lumMod val="65000"/>
                </a:schemeClr>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buNone/>
            </a:pPr>
            <a:r>
              <a:rPr lang="en-US" dirty="0" smtClean="0"/>
              <a:t>Two styles of leadership were compared:</a:t>
            </a:r>
          </a:p>
          <a:p>
            <a:pPr marL="0" indent="0">
              <a:buNone/>
            </a:pPr>
            <a:r>
              <a:rPr lang="en-US" u="sng" dirty="0" smtClean="0"/>
              <a:t>Individual leadership</a:t>
            </a:r>
            <a:r>
              <a:rPr lang="en-US" dirty="0" smtClean="0"/>
              <a:t>: top down decision making from a few school leaders.</a:t>
            </a:r>
          </a:p>
          <a:p>
            <a:pPr marL="0" indent="0">
              <a:buNone/>
            </a:pPr>
            <a:r>
              <a:rPr lang="en-US" u="sng" dirty="0" smtClean="0"/>
              <a:t>Collective leadership</a:t>
            </a:r>
            <a:r>
              <a:rPr lang="en-US" dirty="0" smtClean="0"/>
              <a:t>: Involving people at every level.</a:t>
            </a:r>
          </a:p>
          <a:p>
            <a:pPr marL="0" indent="0">
              <a:buNone/>
            </a:pPr>
            <a:r>
              <a:rPr lang="en-US" dirty="0" smtClean="0"/>
              <a:t>He found: Collective leadership has a stronger influence on student achievement.</a:t>
            </a:r>
          </a:p>
          <a:p>
            <a:pPr marL="0" indent="0">
              <a:buNone/>
            </a:pPr>
            <a:r>
              <a:rPr lang="en-US" dirty="0" smtClean="0"/>
              <a:t>High performing schools award greater influence to teacher teams.</a:t>
            </a:r>
          </a:p>
          <a:p>
            <a:pPr marL="0" indent="0">
              <a:buNone/>
            </a:pPr>
            <a:r>
              <a:rPr lang="en-US" dirty="0" smtClean="0"/>
              <a:t>Head Teachers do not lose influence as others gain influence.</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1803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Looking for the castle, second time around</a:t>
            </a:r>
            <a:br>
              <a:rPr lang="en-US" dirty="0" smtClean="0">
                <a:latin typeface="+mn-lt"/>
              </a:rPr>
            </a:br>
            <a:r>
              <a:rPr lang="en-US" sz="2400" dirty="0" smtClean="0">
                <a:solidFill>
                  <a:schemeClr val="bg1">
                    <a:lumMod val="65000"/>
                  </a:schemeClr>
                </a:solidFill>
                <a:latin typeface="+mn-lt"/>
              </a:rPr>
              <a:t>a poem by William </a:t>
            </a:r>
            <a:r>
              <a:rPr lang="en-US" sz="2400" dirty="0" err="1" smtClean="0">
                <a:solidFill>
                  <a:schemeClr val="bg1">
                    <a:lumMod val="65000"/>
                  </a:schemeClr>
                </a:solidFill>
                <a:latin typeface="+mn-lt"/>
              </a:rPr>
              <a:t>Ayot</a:t>
            </a:r>
            <a:r>
              <a:rPr lang="en-US" sz="2400" dirty="0" smtClean="0">
                <a:solidFill>
                  <a:schemeClr val="bg1">
                    <a:lumMod val="65000"/>
                  </a:schemeClr>
                </a:solidFill>
                <a:latin typeface="+mn-lt"/>
              </a:rPr>
              <a:t>.  p206</a:t>
            </a:r>
            <a:endParaRPr lang="en-US" sz="2400" dirty="0">
              <a:solidFill>
                <a:schemeClr val="bg1">
                  <a:lumMod val="65000"/>
                </a:schemeClr>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buNone/>
            </a:pPr>
            <a:r>
              <a:rPr lang="en-US" dirty="0" smtClean="0"/>
              <a:t>It’s time to put away doubt and step forward</a:t>
            </a:r>
            <a:r>
              <a:rPr lang="mr-IN" dirty="0" smtClean="0"/>
              <a:t>…</a:t>
            </a:r>
            <a:endParaRPr lang="en-GB" dirty="0" smtClean="0"/>
          </a:p>
          <a:p>
            <a:pPr marL="0" indent="0">
              <a:buNone/>
            </a:pPr>
            <a:endParaRPr lang="en-US" dirty="0" smtClean="0"/>
          </a:p>
          <a:p>
            <a:pPr marL="0" indent="0">
              <a:buNone/>
            </a:pPr>
            <a:r>
              <a:rPr lang="en-US" dirty="0" smtClean="0"/>
              <a:t>It’s time to acknowledge who you really are.</a:t>
            </a:r>
          </a:p>
          <a:p>
            <a:pPr marL="0" indent="0">
              <a:buNone/>
            </a:pPr>
            <a:r>
              <a:rPr lang="en-US" dirty="0" smtClean="0"/>
              <a:t>To go in, to the life that’s been waiting for you</a:t>
            </a:r>
            <a:r>
              <a:rPr lang="mr-IN" dirty="0" smtClean="0"/>
              <a:t>…</a:t>
            </a:r>
            <a:endParaRPr lang="en-GB" dirty="0" smtClean="0"/>
          </a:p>
          <a:p>
            <a:pPr marL="0" indent="0">
              <a:buNone/>
            </a:pPr>
            <a:r>
              <a:rPr lang="en-GB" dirty="0" smtClean="0"/>
              <a:t>It is time to stop looking upwards at others</a:t>
            </a:r>
          </a:p>
          <a:p>
            <a:pPr marL="0" indent="0">
              <a:buNone/>
            </a:pPr>
            <a:r>
              <a:rPr lang="en-GB" dirty="0" smtClean="0"/>
              <a:t>What you have is enough</a:t>
            </a:r>
          </a:p>
          <a:p>
            <a:pPr marL="0" indent="0">
              <a:buNone/>
            </a:pPr>
            <a:r>
              <a:rPr lang="en-GB" dirty="0" smtClean="0"/>
              <a:t>What you are is ready.</a:t>
            </a: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91976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latin typeface="+mn-lt"/>
              </a:rPr>
              <a:t>Create a vision</a:t>
            </a:r>
          </a:p>
        </p:txBody>
      </p:sp>
      <p:sp>
        <p:nvSpPr>
          <p:cNvPr id="7" name="Content Placeholder 6"/>
          <p:cNvSpPr>
            <a:spLocks noGrp="1"/>
          </p:cNvSpPr>
          <p:nvPr>
            <p:ph idx="1"/>
          </p:nvPr>
        </p:nvSpPr>
        <p:spPr/>
        <p:txBody>
          <a:bodyPr>
            <a:normAutofit/>
          </a:bodyPr>
          <a:lstStyle/>
          <a:p>
            <a:pPr marL="0" indent="0" algn="ctr">
              <a:buNone/>
            </a:pPr>
            <a:r>
              <a:rPr lang="en-US" sz="3200" dirty="0"/>
              <a:t>As the new CEO, I said to my staff at National College:</a:t>
            </a:r>
          </a:p>
          <a:p>
            <a:pPr marL="0" indent="0" algn="ctr">
              <a:buNone/>
            </a:pPr>
            <a:endParaRPr lang="en-US" sz="3200" i="1" dirty="0"/>
          </a:p>
          <a:p>
            <a:pPr marL="0" indent="0" algn="ctr">
              <a:buNone/>
            </a:pPr>
            <a:r>
              <a:rPr lang="en-US" sz="3200" i="1" dirty="0"/>
              <a:t> “I have a great vision for National College. I know its going to be fantastic! But it is still a misty vision. I want you to work with me to clear the mist away, to firm up this vision and to turn it into a reality.”</a:t>
            </a:r>
          </a:p>
          <a:p>
            <a:pPr marL="0" indent="0" algn="ctr">
              <a:buNone/>
            </a:pPr>
            <a:endParaRPr lang="en-US" sz="3200"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6755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Centre for High Performance</a:t>
            </a:r>
            <a:br>
              <a:rPr lang="en-US" dirty="0" smtClean="0">
                <a:latin typeface="+mn-lt"/>
              </a:rPr>
            </a:br>
            <a:r>
              <a:rPr lang="en-US" sz="2400" dirty="0" smtClean="0">
                <a:solidFill>
                  <a:srgbClr val="A6A6A6"/>
                </a:solidFill>
                <a:latin typeface="+mn-lt"/>
              </a:rPr>
              <a:t>Research by Ben Laker and Alex Hill</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buNone/>
            </a:pPr>
            <a:r>
              <a:rPr lang="en-GB" dirty="0" smtClean="0"/>
              <a:t>Taken from Harvard Business Review </a:t>
            </a:r>
          </a:p>
          <a:p>
            <a:pPr marL="0" indent="0">
              <a:buNone/>
            </a:pPr>
            <a:r>
              <a:rPr lang="en-GB" dirty="0" smtClean="0"/>
              <a:t>“How the best school leaders create enduring change” Sept 2017</a:t>
            </a:r>
          </a:p>
          <a:p>
            <a:pPr marL="0" indent="0">
              <a:buNone/>
            </a:pPr>
            <a:endParaRPr lang="en-GB" dirty="0" smtClean="0"/>
          </a:p>
          <a:p>
            <a:pPr marL="0" indent="0">
              <a:buNone/>
            </a:pPr>
            <a:r>
              <a:rPr lang="en-GB" dirty="0" smtClean="0"/>
              <a:t>“</a:t>
            </a:r>
            <a:r>
              <a:rPr lang="en-GB" i="1" dirty="0" smtClean="0"/>
              <a:t> The head teachers who helped to make the most sustainable long term improvements in their schools (termed as architects) often do not get an improvement in examination results until year 3 of their leadership; while schools that focus on getting quick wins (termed surgeons) see their school results decline significantly after they leave.”</a:t>
            </a:r>
            <a:endParaRPr lang="en-US" i="1"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8711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fontScale="90000"/>
          </a:bodyPr>
          <a:lstStyle/>
          <a:p>
            <a:pPr algn="ctr"/>
            <a:r>
              <a:rPr lang="en-US" dirty="0" smtClean="0">
                <a:latin typeface="+mn-lt"/>
              </a:rPr>
              <a:t>Young Leaders</a:t>
            </a:r>
            <a:br>
              <a:rPr lang="en-US" dirty="0" smtClean="0">
                <a:latin typeface="+mn-lt"/>
              </a:rPr>
            </a:br>
            <a:r>
              <a:rPr lang="en-US" sz="2400" dirty="0" smtClean="0">
                <a:solidFill>
                  <a:srgbClr val="A6A6A6"/>
                </a:solidFill>
                <a:latin typeface="+mn-lt"/>
              </a:rPr>
              <a:t>From the book Professional Capital: </a:t>
            </a:r>
            <a:r>
              <a:rPr lang="en-US" sz="2400" dirty="0" err="1" smtClean="0">
                <a:solidFill>
                  <a:srgbClr val="A6A6A6"/>
                </a:solidFill>
                <a:latin typeface="+mn-lt"/>
              </a:rPr>
              <a:t>Malcom</a:t>
            </a:r>
            <a:r>
              <a:rPr lang="en-US" sz="2400" dirty="0" smtClean="0">
                <a:solidFill>
                  <a:srgbClr val="A6A6A6"/>
                </a:solidFill>
                <a:latin typeface="+mn-lt"/>
              </a:rPr>
              <a:t> </a:t>
            </a:r>
            <a:r>
              <a:rPr lang="en-US" sz="2400" dirty="0" err="1" smtClean="0">
                <a:solidFill>
                  <a:srgbClr val="A6A6A6"/>
                </a:solidFill>
                <a:latin typeface="+mn-lt"/>
              </a:rPr>
              <a:t>Gladwell</a:t>
            </a:r>
            <a:r>
              <a:rPr lang="en-US" sz="2400" dirty="0" smtClean="0">
                <a:solidFill>
                  <a:srgbClr val="A6A6A6"/>
                </a:solidFill>
                <a:latin typeface="+mn-lt"/>
              </a:rPr>
              <a:t>, </a:t>
            </a:r>
            <a:r>
              <a:rPr lang="en-US" sz="2400" dirty="0">
                <a:solidFill>
                  <a:srgbClr val="A6A6A6"/>
                </a:solidFill>
                <a:latin typeface="+mn-lt"/>
              </a:rPr>
              <a:t>A</a:t>
            </a:r>
            <a:r>
              <a:rPr lang="en-US" sz="2400" dirty="0" smtClean="0">
                <a:solidFill>
                  <a:srgbClr val="A6A6A6"/>
                </a:solidFill>
                <a:latin typeface="+mn-lt"/>
              </a:rPr>
              <a:t>ndy Hargreaves, Michael </a:t>
            </a:r>
            <a:r>
              <a:rPr lang="en-US" sz="2400" dirty="0" err="1">
                <a:solidFill>
                  <a:srgbClr val="A6A6A6"/>
                </a:solidFill>
                <a:latin typeface="+mn-lt"/>
              </a:rPr>
              <a:t>F</a:t>
            </a:r>
            <a:r>
              <a:rPr lang="en-US" sz="2400" dirty="0" err="1" smtClean="0">
                <a:solidFill>
                  <a:srgbClr val="A6A6A6"/>
                </a:solidFill>
                <a:latin typeface="+mn-lt"/>
              </a:rPr>
              <a:t>ullan</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buNone/>
            </a:pPr>
            <a:r>
              <a:rPr lang="en-US" dirty="0" smtClean="0"/>
              <a:t>Teachers go through 3 stages in their career:</a:t>
            </a:r>
          </a:p>
          <a:p>
            <a:pPr marL="0" indent="0">
              <a:buNone/>
            </a:pPr>
            <a:r>
              <a:rPr lang="en-US" b="1" dirty="0" smtClean="0"/>
              <a:t>Early</a:t>
            </a:r>
            <a:r>
              <a:rPr lang="en-US" dirty="0" smtClean="0"/>
              <a:t>: enthusiasm great, capability low.</a:t>
            </a:r>
          </a:p>
          <a:p>
            <a:pPr marL="0" indent="0">
              <a:buNone/>
            </a:pPr>
            <a:r>
              <a:rPr lang="en-US" b="1" dirty="0" smtClean="0"/>
              <a:t>Mid</a:t>
            </a:r>
            <a:r>
              <a:rPr lang="en-US" dirty="0" smtClean="0"/>
              <a:t>: enthusiasm and capability both high and balanced.</a:t>
            </a:r>
          </a:p>
          <a:p>
            <a:pPr marL="0" indent="0">
              <a:buNone/>
            </a:pPr>
            <a:r>
              <a:rPr lang="en-US" b="1" dirty="0" smtClean="0"/>
              <a:t>Late</a:t>
            </a:r>
            <a:r>
              <a:rPr lang="en-US" dirty="0" smtClean="0"/>
              <a:t>: enthusiasm is less than capability and can become cynical.</a:t>
            </a:r>
          </a:p>
          <a:p>
            <a:pPr marL="0" indent="0">
              <a:buNone/>
            </a:pPr>
            <a:r>
              <a:rPr lang="en-US" dirty="0" smtClean="0"/>
              <a:t>If we treat our young leaders as workhorses they will go elsewhere.</a:t>
            </a:r>
          </a:p>
          <a:p>
            <a:pPr marL="0" indent="0">
              <a:buNone/>
            </a:pPr>
            <a:r>
              <a:rPr lang="en-US" dirty="0" smtClean="0"/>
              <a:t>We need to find ways of engaging our older leaders to make better use of their skills and expertise.</a:t>
            </a:r>
          </a:p>
          <a:p>
            <a:pPr marL="0" indent="0">
              <a:buNone/>
            </a:pPr>
            <a:r>
              <a:rPr lang="en-US" dirty="0" smtClean="0"/>
              <a:t>We need to value and cherish the leaders we have.</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91398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Three key challenges</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fontScale="92500"/>
          </a:bodyPr>
          <a:lstStyle/>
          <a:p>
            <a:pPr marL="514350" indent="-514350">
              <a:buFont typeface="+mj-lt"/>
              <a:buAutoNum type="arabicPeriod"/>
            </a:pPr>
            <a:r>
              <a:rPr lang="en-US" dirty="0" smtClean="0"/>
              <a:t>How can we learn wisdom quickly?</a:t>
            </a:r>
          </a:p>
          <a:p>
            <a:pPr marL="514350" indent="-514350">
              <a:buFont typeface="+mj-lt"/>
              <a:buAutoNum type="arabicPeriod"/>
            </a:pPr>
            <a:r>
              <a:rPr lang="en-US" dirty="0" smtClean="0"/>
              <a:t>What kind of leadership does the current context need from us?</a:t>
            </a:r>
          </a:p>
          <a:p>
            <a:pPr marL="514350" indent="-514350">
              <a:buFont typeface="+mj-lt"/>
              <a:buAutoNum type="arabicPeriod"/>
            </a:pPr>
            <a:r>
              <a:rPr lang="en-US" dirty="0" smtClean="0"/>
              <a:t>How do we </a:t>
            </a:r>
            <a:r>
              <a:rPr lang="en-US" dirty="0"/>
              <a:t>m</a:t>
            </a:r>
            <a:r>
              <a:rPr lang="en-US" dirty="0" smtClean="0"/>
              <a:t>ake the most of our wisdom and retain our restlessness as we get older?</a:t>
            </a:r>
          </a:p>
          <a:p>
            <a:pPr marL="0" indent="0">
              <a:buNone/>
            </a:pPr>
            <a:r>
              <a:rPr lang="en-US" i="1" dirty="0" smtClean="0"/>
              <a:t>Two new challenges:</a:t>
            </a:r>
          </a:p>
          <a:p>
            <a:pPr>
              <a:buFont typeface="Wingdings" charset="2"/>
              <a:buChar char="Ø"/>
            </a:pPr>
            <a:r>
              <a:rPr lang="en-US" dirty="0" smtClean="0"/>
              <a:t>Create a forum in which young leaders can challenge </a:t>
            </a:r>
            <a:r>
              <a:rPr lang="en-US" dirty="0" err="1" smtClean="0"/>
              <a:t>organisational</a:t>
            </a:r>
            <a:r>
              <a:rPr lang="en-US" dirty="0" smtClean="0"/>
              <a:t> assumptions. How can things be done better?</a:t>
            </a:r>
          </a:p>
          <a:p>
            <a:pPr>
              <a:buFont typeface="Wingdings" charset="2"/>
              <a:buChar char="Ø"/>
            </a:pPr>
            <a:r>
              <a:rPr lang="en-US" dirty="0" smtClean="0"/>
              <a:t>Reflect on your own leadership approach with someone you trust (a coach?) what might you need to change in the context you are now in?</a:t>
            </a:r>
          </a:p>
          <a:p>
            <a:pPr marL="0" indent="0">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3995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5 worrying </a:t>
            </a:r>
            <a:r>
              <a:rPr lang="en-US" dirty="0" err="1" smtClean="0">
                <a:latin typeface="+mn-lt"/>
              </a:rPr>
              <a:t>behaviours</a:t>
            </a:r>
            <a:r>
              <a:rPr lang="en-US" dirty="0" smtClean="0">
                <a:latin typeface="+mn-lt"/>
              </a:rPr>
              <a:t> </a:t>
            </a:r>
            <a:br>
              <a:rPr lang="en-US" dirty="0" smtClean="0">
                <a:latin typeface="+mn-lt"/>
              </a:rPr>
            </a:br>
            <a:r>
              <a:rPr lang="en-US" dirty="0" smtClean="0">
                <a:latin typeface="+mn-lt"/>
              </a:rPr>
              <a:t>from some school leaders</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lnSpcReduction="10000"/>
          </a:bodyPr>
          <a:lstStyle/>
          <a:p>
            <a:pPr marL="0" indent="0">
              <a:buNone/>
            </a:pPr>
            <a:r>
              <a:rPr lang="en-US" u="sng" dirty="0" smtClean="0"/>
              <a:t>Ground down</a:t>
            </a:r>
            <a:r>
              <a:rPr lang="en-US" dirty="0" smtClean="0"/>
              <a:t>: Worn out by the accountability system without the capacity or support needed.</a:t>
            </a:r>
          </a:p>
          <a:p>
            <a:pPr marL="0" indent="0">
              <a:buNone/>
            </a:pPr>
            <a:r>
              <a:rPr lang="en-US" u="sng" dirty="0" smtClean="0"/>
              <a:t>Victim </a:t>
            </a:r>
            <a:r>
              <a:rPr lang="en-US" u="sng" dirty="0" err="1" smtClean="0"/>
              <a:t>behaviour</a:t>
            </a:r>
            <a:r>
              <a:rPr lang="en-US" dirty="0" smtClean="0"/>
              <a:t>: They just do what the government says they should do. They feel powerless, overly dependent and feel highly stressed.</a:t>
            </a:r>
          </a:p>
          <a:p>
            <a:pPr marL="0" indent="0">
              <a:buNone/>
            </a:pPr>
            <a:r>
              <a:rPr lang="en-US" u="sng" dirty="0" smtClean="0"/>
              <a:t>Top down app</a:t>
            </a:r>
            <a:r>
              <a:rPr lang="en-US" dirty="0" smtClean="0"/>
              <a:t>roach: They demonstrate the top down, high stress approach with their own staff.</a:t>
            </a:r>
          </a:p>
          <a:p>
            <a:pPr marL="0" indent="0">
              <a:buNone/>
            </a:pPr>
            <a:r>
              <a:rPr lang="en-US" u="sng" dirty="0" smtClean="0"/>
              <a:t>Isolationism</a:t>
            </a:r>
            <a:r>
              <a:rPr lang="en-US" dirty="0" smtClean="0"/>
              <a:t>: They keep their head down and do not look outward to support and be supported by others.</a:t>
            </a:r>
          </a:p>
          <a:p>
            <a:pPr marL="0" indent="0">
              <a:buNone/>
            </a:pPr>
            <a:r>
              <a:rPr lang="en-US" u="sng" dirty="0" smtClean="0"/>
              <a:t>Competition</a:t>
            </a:r>
            <a:r>
              <a:rPr lang="en-US" dirty="0" smtClean="0"/>
              <a:t>: They seek to avoid the more demanding, disadvantaged students.</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2227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My overriding principles</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a:buFont typeface="Wingdings" charset="2"/>
              <a:buChar char="Ø"/>
            </a:pPr>
            <a:r>
              <a:rPr lang="en-US" dirty="0" smtClean="0"/>
              <a:t>Keep the focus on moral purpose and social justice.</a:t>
            </a:r>
          </a:p>
          <a:p>
            <a:pPr>
              <a:buFont typeface="Wingdings" charset="2"/>
              <a:buChar char="Ø"/>
            </a:pPr>
            <a:r>
              <a:rPr lang="en-US" dirty="0" smtClean="0"/>
              <a:t>Be constantly aware of the power of leadership, for good or ill.</a:t>
            </a:r>
          </a:p>
          <a:p>
            <a:pPr>
              <a:buFont typeface="Wingdings" charset="2"/>
              <a:buChar char="Ø"/>
            </a:pPr>
            <a:r>
              <a:rPr lang="en-US" dirty="0" smtClean="0"/>
              <a:t>Foster trust as the basis of successful leadership.</a:t>
            </a:r>
          </a:p>
          <a:p>
            <a:pPr>
              <a:buFont typeface="Wingdings" charset="2"/>
              <a:buChar char="Ø"/>
            </a:pPr>
            <a:r>
              <a:rPr lang="en-US" dirty="0" smtClean="0"/>
              <a:t>Be open and welcome challenge.</a:t>
            </a:r>
          </a:p>
          <a:p>
            <a:pPr>
              <a:buFont typeface="Wingdings" charset="2"/>
              <a:buChar char="Ø"/>
            </a:pPr>
            <a:r>
              <a:rPr lang="en-US" dirty="0" smtClean="0"/>
              <a:t>Once you have listened to others carefully, listen to your inner voice and exercise your ethical muscle.</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1429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When you leave a role</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lnSpcReduction="10000"/>
          </a:bodyPr>
          <a:lstStyle/>
          <a:p>
            <a:pPr marL="0" indent="0">
              <a:buNone/>
            </a:pPr>
            <a:r>
              <a:rPr lang="en-US" u="sng" dirty="0" smtClean="0"/>
              <a:t>Questions to ask yourself</a:t>
            </a:r>
            <a:r>
              <a:rPr lang="en-US" dirty="0" smtClean="0"/>
              <a:t>:</a:t>
            </a:r>
          </a:p>
          <a:p>
            <a:r>
              <a:rPr lang="en-US" dirty="0" smtClean="0"/>
              <a:t>Did I leave the </a:t>
            </a:r>
            <a:r>
              <a:rPr lang="en-US" dirty="0" err="1" smtClean="0"/>
              <a:t>organisation</a:t>
            </a:r>
            <a:r>
              <a:rPr lang="en-US" dirty="0" smtClean="0"/>
              <a:t> in better shape than when I started?</a:t>
            </a:r>
          </a:p>
          <a:p>
            <a:r>
              <a:rPr lang="en-US" dirty="0" smtClean="0"/>
              <a:t>Having experienced my leadership, were colleagues more likely to want to be leaders themselves and more </a:t>
            </a:r>
            <a:r>
              <a:rPr lang="en-US" dirty="0"/>
              <a:t>e</a:t>
            </a:r>
            <a:r>
              <a:rPr lang="en-US" dirty="0" smtClean="0"/>
              <a:t>quipped to do so?</a:t>
            </a:r>
          </a:p>
          <a:p>
            <a:r>
              <a:rPr lang="en-US" dirty="0" smtClean="0"/>
              <a:t>Did I make more of a positive than negative difference to the lives of those I came into contact with? Are people better or worse for having worked with me?</a:t>
            </a:r>
          </a:p>
          <a:p>
            <a:r>
              <a:rPr lang="en-US" dirty="0" smtClean="0"/>
              <a:t>Have I shown authenticity and integrity in my leadership? Have I led with moral purpose.</a:t>
            </a:r>
          </a:p>
          <a:p>
            <a:pPr marL="0" indent="0">
              <a:buNone/>
            </a:pPr>
            <a:endParaRPr lang="en-US" dirty="0" smtClean="0"/>
          </a:p>
          <a:p>
            <a:pPr>
              <a:buFont typeface="Wingdings" charset="2"/>
              <a:buChar char="Ø"/>
            </a:pP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2960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07" y="365125"/>
            <a:ext cx="10776493" cy="1325563"/>
          </a:xfrm>
        </p:spPr>
        <p:txBody>
          <a:bodyPr>
            <a:normAutofit/>
          </a:bodyPr>
          <a:lstStyle/>
          <a:p>
            <a:pPr algn="ctr"/>
            <a:r>
              <a:rPr lang="en-US" dirty="0" smtClean="0">
                <a:latin typeface="+mn-lt"/>
              </a:rPr>
              <a:t>Are you suited for a new leadership role?</a:t>
            </a:r>
            <a:endParaRPr lang="en-US" sz="2400" dirty="0">
              <a:solidFill>
                <a:srgbClr val="A6A6A6"/>
              </a:solidFill>
              <a:latin typeface="+mn-lt"/>
            </a:endParaRPr>
          </a:p>
        </p:txBody>
      </p:sp>
      <p:sp>
        <p:nvSpPr>
          <p:cNvPr id="3" name="Content Placeholder 2"/>
          <p:cNvSpPr>
            <a:spLocks noGrp="1"/>
          </p:cNvSpPr>
          <p:nvPr>
            <p:ph idx="1"/>
          </p:nvPr>
        </p:nvSpPr>
        <p:spPr>
          <a:xfrm>
            <a:off x="794902" y="1861509"/>
            <a:ext cx="10515600" cy="4040484"/>
          </a:xfrm>
        </p:spPr>
        <p:txBody>
          <a:bodyPr>
            <a:normAutofit/>
          </a:bodyPr>
          <a:lstStyle/>
          <a:p>
            <a:pPr marL="0" indent="0">
              <a:buNone/>
            </a:pPr>
            <a:r>
              <a:rPr lang="en-US" u="sng" dirty="0" smtClean="0"/>
              <a:t>Questions to ask yourself</a:t>
            </a:r>
            <a:r>
              <a:rPr lang="en-US" dirty="0" smtClean="0"/>
              <a:t>:</a:t>
            </a:r>
          </a:p>
          <a:p>
            <a:r>
              <a:rPr lang="en-US" dirty="0" smtClean="0"/>
              <a:t>Am I genuinely passionate about the work, vision and values of the </a:t>
            </a:r>
            <a:r>
              <a:rPr lang="en-US" dirty="0" err="1" smtClean="0"/>
              <a:t>organisation</a:t>
            </a:r>
            <a:r>
              <a:rPr lang="en-US" dirty="0" smtClean="0"/>
              <a:t>?</a:t>
            </a:r>
          </a:p>
          <a:p>
            <a:r>
              <a:rPr lang="en-US" dirty="0" smtClean="0"/>
              <a:t>Do I have the generic skills needed for the role?</a:t>
            </a:r>
          </a:p>
          <a:p>
            <a:r>
              <a:rPr lang="en-US" dirty="0" smtClean="0"/>
              <a:t>When I lack technical expertise, am I committed to learning and asking for help?</a:t>
            </a:r>
          </a:p>
          <a:p>
            <a:r>
              <a:rPr lang="en-US" dirty="0" smtClean="0"/>
              <a:t>Does this role give me the potential to create a high performing and </a:t>
            </a:r>
            <a:r>
              <a:rPr lang="en-US" smtClean="0"/>
              <a:t>balanced team?</a:t>
            </a:r>
            <a:endParaRPr lang="en-US" dirty="0" smtClean="0"/>
          </a:p>
          <a:p>
            <a:endParaRPr lang="en-US" dirty="0" smtClean="0"/>
          </a:p>
          <a:p>
            <a:pPr marL="0" indent="0">
              <a:buNone/>
            </a:pPr>
            <a:endParaRPr lang="en-US" dirty="0" smtClean="0"/>
          </a:p>
          <a:p>
            <a:pPr>
              <a:buFont typeface="Wingdings" charset="2"/>
              <a:buChar char="Ø"/>
            </a:pPr>
            <a:endParaRPr lang="en-US" dirty="0" smtClean="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999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latin typeface="+mn-lt"/>
              </a:rPr>
              <a:t>Invitational Leadership</a:t>
            </a:r>
            <a:endParaRPr lang="en-US" b="1" dirty="0">
              <a:latin typeface="+mn-lt"/>
            </a:endParaRPr>
          </a:p>
        </p:txBody>
      </p:sp>
      <p:sp>
        <p:nvSpPr>
          <p:cNvPr id="7" name="Content Placeholder 6"/>
          <p:cNvSpPr>
            <a:spLocks noGrp="1"/>
          </p:cNvSpPr>
          <p:nvPr>
            <p:ph idx="1"/>
          </p:nvPr>
        </p:nvSpPr>
        <p:spPr/>
        <p:txBody>
          <a:bodyPr>
            <a:normAutofit/>
          </a:bodyPr>
          <a:lstStyle/>
          <a:p>
            <a:pPr marL="0" indent="0" algn="ctr">
              <a:buNone/>
            </a:pPr>
            <a:r>
              <a:rPr lang="en-US" sz="3200" dirty="0"/>
              <a:t>Imperfect leaders ask for advice. I asked advice from anyone I could.</a:t>
            </a:r>
          </a:p>
          <a:p>
            <a:pPr marL="0" indent="0">
              <a:buNone/>
            </a:pPr>
            <a:r>
              <a:rPr lang="en-US" sz="3200" dirty="0"/>
              <a:t>Peter </a:t>
            </a:r>
            <a:r>
              <a:rPr lang="en-US" sz="3200" dirty="0" err="1"/>
              <a:t>Housden</a:t>
            </a:r>
            <a:r>
              <a:rPr lang="en-US" sz="3200" dirty="0"/>
              <a:t> from </a:t>
            </a:r>
            <a:r>
              <a:rPr lang="en-US" sz="3200" dirty="0" err="1"/>
              <a:t>DfES</a:t>
            </a:r>
            <a:r>
              <a:rPr lang="en-US" sz="3200" dirty="0"/>
              <a:t> (now known as </a:t>
            </a:r>
            <a:r>
              <a:rPr lang="en-US" sz="3200" dirty="0" err="1"/>
              <a:t>DfE</a:t>
            </a:r>
            <a:r>
              <a:rPr lang="en-US" sz="3200" dirty="0"/>
              <a:t>) responded:</a:t>
            </a:r>
          </a:p>
          <a:p>
            <a:pPr marL="0" indent="0">
              <a:buNone/>
            </a:pPr>
            <a:endParaRPr lang="en-US" sz="3200" dirty="0"/>
          </a:p>
          <a:p>
            <a:pPr marL="0" indent="0" algn="ctr">
              <a:buNone/>
            </a:pPr>
            <a:r>
              <a:rPr lang="en-US" sz="3200" dirty="0"/>
              <a:t> </a:t>
            </a:r>
            <a:r>
              <a:rPr lang="en-US" sz="3200" i="1" dirty="0"/>
              <a:t>“Spend time talking to people. Tell the story of what you are going to do</a:t>
            </a:r>
            <a:r>
              <a:rPr lang="en-US" sz="3200" dirty="0"/>
              <a:t>. K</a:t>
            </a:r>
            <a:r>
              <a:rPr lang="en-US" sz="3200" i="1" dirty="0"/>
              <a:t>eep telling the story and then deliver on the story.”</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0282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latin typeface="+mn-lt"/>
              </a:rPr>
              <a:t>Growing Future Leaders</a:t>
            </a:r>
            <a:endParaRPr lang="en-US" b="1" dirty="0">
              <a:latin typeface="+mn-lt"/>
            </a:endParaRPr>
          </a:p>
        </p:txBody>
      </p:sp>
      <p:sp>
        <p:nvSpPr>
          <p:cNvPr id="7" name="Content Placeholder 6"/>
          <p:cNvSpPr>
            <a:spLocks noGrp="1"/>
          </p:cNvSpPr>
          <p:nvPr>
            <p:ph idx="1"/>
          </p:nvPr>
        </p:nvSpPr>
        <p:spPr/>
        <p:txBody>
          <a:bodyPr>
            <a:normAutofit/>
          </a:bodyPr>
          <a:lstStyle/>
          <a:p>
            <a:pPr marL="0" indent="0">
              <a:buNone/>
            </a:pPr>
            <a:r>
              <a:rPr lang="en-US" sz="3200" dirty="0"/>
              <a:t>We are all in leadership roles because somebody believed in us and encouraged us</a:t>
            </a:r>
            <a:r>
              <a:rPr lang="en-US" sz="3200" dirty="0" smtClean="0"/>
              <a:t>.</a:t>
            </a:r>
          </a:p>
          <a:p>
            <a:pPr marL="0" indent="0">
              <a:buNone/>
            </a:pPr>
            <a:endParaRPr lang="en-US" sz="3200" dirty="0"/>
          </a:p>
          <a:p>
            <a:r>
              <a:rPr lang="en-US" sz="3200" dirty="0"/>
              <a:t>The best leaders grow future leaders.</a:t>
            </a:r>
          </a:p>
          <a:p>
            <a:r>
              <a:rPr lang="en-US" sz="3200" dirty="0"/>
              <a:t>Good leaders build confidence in others to enable them to step up.</a:t>
            </a:r>
          </a:p>
          <a:p>
            <a:r>
              <a:rPr lang="en-US" sz="3200" dirty="0"/>
              <a:t>They believe in the potential of their staff.</a:t>
            </a:r>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8216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Huge expectations on Senior Leaders</a:t>
            </a:r>
            <a:endParaRPr lang="en-US" dirty="0">
              <a:latin typeface="+mn-lt"/>
            </a:endParaRPr>
          </a:p>
        </p:txBody>
      </p:sp>
      <p:sp>
        <p:nvSpPr>
          <p:cNvPr id="3" name="Content Placeholder 2"/>
          <p:cNvSpPr>
            <a:spLocks noGrp="1"/>
          </p:cNvSpPr>
          <p:nvPr>
            <p:ph idx="1"/>
          </p:nvPr>
        </p:nvSpPr>
        <p:spPr/>
        <p:txBody>
          <a:bodyPr>
            <a:normAutofit lnSpcReduction="10000"/>
          </a:bodyPr>
          <a:lstStyle/>
          <a:p>
            <a:r>
              <a:rPr lang="en-US" dirty="0" smtClean="0"/>
              <a:t>The intellectual capacity to make sense of hugely complex and often </a:t>
            </a:r>
            <a:r>
              <a:rPr lang="en-US" dirty="0"/>
              <a:t>potentially conflicting issues</a:t>
            </a:r>
            <a:r>
              <a:rPr lang="en-US" dirty="0" smtClean="0"/>
              <a:t>.</a:t>
            </a:r>
          </a:p>
          <a:p>
            <a:r>
              <a:rPr lang="en-US" dirty="0" smtClean="0"/>
              <a:t>The wisdom to be able to read the broader local, national and political environment.</a:t>
            </a:r>
          </a:p>
          <a:p>
            <a:r>
              <a:rPr lang="en-US" dirty="0" smtClean="0"/>
              <a:t>The creativity to develop a compelling vision which will move the </a:t>
            </a:r>
            <a:r>
              <a:rPr lang="en-US" dirty="0" err="1" smtClean="0"/>
              <a:t>organisation</a:t>
            </a:r>
            <a:r>
              <a:rPr lang="en-US" dirty="0" smtClean="0"/>
              <a:t> forward and generate enthusiasm and commitment.</a:t>
            </a:r>
          </a:p>
          <a:p>
            <a:r>
              <a:rPr lang="en-US" dirty="0" smtClean="0"/>
              <a:t>The operational understanding of strategies that will turn the vision into real action that will make a difference.</a:t>
            </a:r>
          </a:p>
          <a:p>
            <a:r>
              <a:rPr lang="en-US" dirty="0" smtClean="0"/>
              <a:t>The financial expertise to ensure that resources and public money are used efficiently an effectively.</a:t>
            </a:r>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4395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Huge expectations on Senior Leaders</a:t>
            </a:r>
            <a:endParaRPr lang="en-US" dirty="0">
              <a:latin typeface="+mn-lt"/>
            </a:endParaRPr>
          </a:p>
        </p:txBody>
      </p:sp>
      <p:sp>
        <p:nvSpPr>
          <p:cNvPr id="3" name="Content Placeholder 2"/>
          <p:cNvSpPr>
            <a:spLocks noGrp="1"/>
          </p:cNvSpPr>
          <p:nvPr>
            <p:ph idx="1"/>
          </p:nvPr>
        </p:nvSpPr>
        <p:spPr/>
        <p:txBody>
          <a:bodyPr>
            <a:normAutofit/>
          </a:bodyPr>
          <a:lstStyle/>
          <a:p>
            <a:r>
              <a:rPr lang="en-US" dirty="0" smtClean="0"/>
              <a:t>The managerial competence and flexibility to deal with the wide range of day to day challenging problems and external requirements that arise in the job.</a:t>
            </a:r>
          </a:p>
          <a:p>
            <a:r>
              <a:rPr lang="en-US" dirty="0" smtClean="0"/>
              <a:t>The toughness to challenge poor performance and take strong, decisive action where it is needed.</a:t>
            </a:r>
          </a:p>
          <a:p>
            <a:r>
              <a:rPr lang="en-US" dirty="0" smtClean="0"/>
              <a:t>The </a:t>
            </a:r>
            <a:r>
              <a:rPr lang="en-US" dirty="0" err="1" smtClean="0"/>
              <a:t>counselling</a:t>
            </a:r>
            <a:r>
              <a:rPr lang="en-US" dirty="0" smtClean="0"/>
              <a:t> and negotiation skills to deal with difficult and challenging parents and members of the community.</a:t>
            </a:r>
          </a:p>
          <a:p>
            <a:r>
              <a:rPr lang="en-US" dirty="0" smtClean="0"/>
              <a:t>The interpersonal skills to motivate staff and take people with them.</a:t>
            </a:r>
          </a:p>
          <a:p>
            <a:pPr marL="0" indent="0">
              <a:buNone/>
            </a:pPr>
            <a:r>
              <a:rPr lang="en-US" dirty="0"/>
              <a:t>&amp;</a:t>
            </a:r>
            <a:r>
              <a:rPr lang="en-US" dirty="0" smtClean="0"/>
              <a:t> be highly accountable for everything in the </a:t>
            </a:r>
            <a:r>
              <a:rPr lang="en-US" dirty="0" err="1" smtClean="0"/>
              <a:t>organisation</a:t>
            </a:r>
            <a:r>
              <a:rPr lang="en-US" dirty="0" smtClean="0"/>
              <a:t>.</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7823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Common characteristics of great heads</a:t>
            </a:r>
            <a:endParaRPr lang="en-US" dirty="0">
              <a:latin typeface="+mn-lt"/>
            </a:endParaRPr>
          </a:p>
        </p:txBody>
      </p:sp>
      <p:sp>
        <p:nvSpPr>
          <p:cNvPr id="3" name="Content Placeholder 2"/>
          <p:cNvSpPr>
            <a:spLocks noGrp="1"/>
          </p:cNvSpPr>
          <p:nvPr>
            <p:ph idx="1"/>
          </p:nvPr>
        </p:nvSpPr>
        <p:spPr/>
        <p:txBody>
          <a:bodyPr>
            <a:normAutofit/>
          </a:bodyPr>
          <a:lstStyle/>
          <a:p>
            <a:r>
              <a:rPr lang="en-US" dirty="0" smtClean="0"/>
              <a:t>They show strong and principled moral purpose in reaching out to help other schools, sharing what they have learned, from highly credible foundations.</a:t>
            </a:r>
          </a:p>
          <a:p>
            <a:r>
              <a:rPr lang="en-US" dirty="0" smtClean="0"/>
              <a:t>They are motivated by the challenge of providing the best possible educational experience for young people.</a:t>
            </a:r>
          </a:p>
          <a:p>
            <a:r>
              <a:rPr lang="en-US" dirty="0" smtClean="0"/>
              <a:t>The are thoughtful and systematic in the way they work, diagnosing the challenges and finding workable solutions.</a:t>
            </a:r>
          </a:p>
          <a:p>
            <a:r>
              <a:rPr lang="en-US" dirty="0" smtClean="0"/>
              <a:t>They earn the trust they receive through consulting, valuing and developing the people with whom they work and believe in them.</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9294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mn-lt"/>
              </a:rPr>
              <a:t>Common characteristics of great heads</a:t>
            </a:r>
            <a:endParaRPr lang="en-US" dirty="0">
              <a:latin typeface="+mn-lt"/>
            </a:endParaRPr>
          </a:p>
        </p:txBody>
      </p:sp>
      <p:sp>
        <p:nvSpPr>
          <p:cNvPr id="3" name="Content Placeholder 2"/>
          <p:cNvSpPr>
            <a:spLocks noGrp="1"/>
          </p:cNvSpPr>
          <p:nvPr>
            <p:ph idx="1"/>
          </p:nvPr>
        </p:nvSpPr>
        <p:spPr/>
        <p:txBody>
          <a:bodyPr>
            <a:normAutofit lnSpcReduction="10000"/>
          </a:bodyPr>
          <a:lstStyle/>
          <a:p>
            <a:r>
              <a:rPr lang="en-US" dirty="0" smtClean="0"/>
              <a:t>They build confidence, capability and self-esteem in the people with whom they work, as well as institutional capacity, through growing tomorrow’s leaders.</a:t>
            </a:r>
          </a:p>
          <a:p>
            <a:r>
              <a:rPr lang="en-US" dirty="0" smtClean="0"/>
              <a:t>They have inordinately high expectations, great optimism and believe in success. Nothing less than excellence is good enough for them.</a:t>
            </a:r>
          </a:p>
          <a:p>
            <a:r>
              <a:rPr lang="en-US" dirty="0" smtClean="0"/>
              <a:t> They are decisive and prepared to take unpalatable decisions if this is the way to provide what children and the community deserve from their school.</a:t>
            </a:r>
          </a:p>
          <a:p>
            <a:r>
              <a:rPr lang="en-US" dirty="0" smtClean="0"/>
              <a:t>They will find innovative and often unorthodox solutions to both systems and more </a:t>
            </a:r>
            <a:r>
              <a:rPr lang="en-US" dirty="0" err="1" smtClean="0"/>
              <a:t>localised</a:t>
            </a:r>
            <a:r>
              <a:rPr lang="en-US" dirty="0" smtClean="0"/>
              <a:t> problems and they will not always follow expected patterns or rules.</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3311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2755</Words>
  <Application>Microsoft Macintosh PowerPoint</Application>
  <PresentationFormat>Custom</PresentationFormat>
  <Paragraphs>256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Imperfect Leadership</vt:lpstr>
      <vt:lpstr>PowerPoint Presentation</vt:lpstr>
      <vt:lpstr>Create a vision</vt:lpstr>
      <vt:lpstr>Invitational Leadership</vt:lpstr>
      <vt:lpstr>Growing Future Leaders</vt:lpstr>
      <vt:lpstr>Huge expectations on Senior Leaders</vt:lpstr>
      <vt:lpstr>Huge expectations on Senior Leaders</vt:lpstr>
      <vt:lpstr>Common characteristics of great heads</vt:lpstr>
      <vt:lpstr>Common characteristics of great heads</vt:lpstr>
      <vt:lpstr>Indomitable and compassionate leadership</vt:lpstr>
      <vt:lpstr>Leading teaching and learning</vt:lpstr>
      <vt:lpstr>Leadership of Generation Y staff those born after 1980</vt:lpstr>
      <vt:lpstr>Strategic Intuition</vt:lpstr>
      <vt:lpstr>The role of storytelling in leadership</vt:lpstr>
      <vt:lpstr>The two dimensions of trust</vt:lpstr>
      <vt:lpstr>Servant Leadership</vt:lpstr>
      <vt:lpstr>Servant Leaders…</vt:lpstr>
      <vt:lpstr>Risk takers</vt:lpstr>
      <vt:lpstr>The 5 key characteristics of  Resonant Leadership</vt:lpstr>
      <vt:lpstr>The leadership practices that have the  most effect on student outcomes Based on research by Viviane Robinson from her book “Student Centred Leadership”</vt:lpstr>
      <vt:lpstr>Tom Peters quote</vt:lpstr>
      <vt:lpstr>Imperfect leaders have an ego  but they try and keep it under control</vt:lpstr>
      <vt:lpstr>Learning centred Leaders</vt:lpstr>
      <vt:lpstr>Inspiring teachers..</vt:lpstr>
      <vt:lpstr>The tyranny of stuff</vt:lpstr>
      <vt:lpstr>Tim Brighouse</vt:lpstr>
      <vt:lpstr>Invitational Leaders</vt:lpstr>
      <vt:lpstr>What effective school leaders do based on the work of Ken Leithwood</vt:lpstr>
      <vt:lpstr>Looking for the castle, second time around a poem by William Ayot.  p206</vt:lpstr>
      <vt:lpstr>Centre for High Performance Research by Ben Laker and Alex Hill</vt:lpstr>
      <vt:lpstr>Young Leaders From the book Professional Capital: Malcom Gladwell, Andy Hargreaves, Michael Fullan</vt:lpstr>
      <vt:lpstr>Three key challenges</vt:lpstr>
      <vt:lpstr>5 worrying behaviours  from some school leaders</vt:lpstr>
      <vt:lpstr>My overriding principles</vt:lpstr>
      <vt:lpstr>When you leave a role</vt:lpstr>
      <vt:lpstr>Are you suited for a new leadership role?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Sjoseph</dc:creator>
  <cp:lastModifiedBy>Jan Page</cp:lastModifiedBy>
  <cp:revision>26</cp:revision>
  <dcterms:created xsi:type="dcterms:W3CDTF">2019-10-04T16:10:41Z</dcterms:created>
  <dcterms:modified xsi:type="dcterms:W3CDTF">2019-11-05T07:39:26Z</dcterms:modified>
</cp:coreProperties>
</file>